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61"/>
  </p:notesMasterIdLst>
  <p:sldIdLst>
    <p:sldId id="256" r:id="rId5"/>
    <p:sldId id="313" r:id="rId6"/>
    <p:sldId id="261" r:id="rId7"/>
    <p:sldId id="310" r:id="rId8"/>
    <p:sldId id="318" r:id="rId9"/>
    <p:sldId id="319" r:id="rId10"/>
    <p:sldId id="267" r:id="rId11"/>
    <p:sldId id="265" r:id="rId12"/>
    <p:sldId id="268" r:id="rId13"/>
    <p:sldId id="269" r:id="rId14"/>
    <p:sldId id="270" r:id="rId15"/>
    <p:sldId id="266" r:id="rId16"/>
    <p:sldId id="271" r:id="rId17"/>
    <p:sldId id="272" r:id="rId18"/>
    <p:sldId id="283" r:id="rId19"/>
    <p:sldId id="273" r:id="rId20"/>
    <p:sldId id="274" r:id="rId21"/>
    <p:sldId id="275" r:id="rId22"/>
    <p:sldId id="276" r:id="rId23"/>
    <p:sldId id="277" r:id="rId24"/>
    <p:sldId id="317" r:id="rId25"/>
    <p:sldId id="278" r:id="rId26"/>
    <p:sldId id="279" r:id="rId27"/>
    <p:sldId id="280" r:id="rId28"/>
    <p:sldId id="281" r:id="rId29"/>
    <p:sldId id="282" r:id="rId30"/>
    <p:sldId id="284" r:id="rId31"/>
    <p:sldId id="285" r:id="rId32"/>
    <p:sldId id="286" r:id="rId33"/>
    <p:sldId id="287" r:id="rId34"/>
    <p:sldId id="288" r:id="rId35"/>
    <p:sldId id="289" r:id="rId36"/>
    <p:sldId id="305" r:id="rId37"/>
    <p:sldId id="316" r:id="rId38"/>
    <p:sldId id="290" r:id="rId39"/>
    <p:sldId id="291" r:id="rId40"/>
    <p:sldId id="292" r:id="rId41"/>
    <p:sldId id="293" r:id="rId42"/>
    <p:sldId id="304" r:id="rId43"/>
    <p:sldId id="294" r:id="rId44"/>
    <p:sldId id="315" r:id="rId45"/>
    <p:sldId id="303" r:id="rId46"/>
    <p:sldId id="295" r:id="rId47"/>
    <p:sldId id="296" r:id="rId48"/>
    <p:sldId id="297" r:id="rId49"/>
    <p:sldId id="298" r:id="rId50"/>
    <p:sldId id="299" r:id="rId51"/>
    <p:sldId id="306" r:id="rId52"/>
    <p:sldId id="307" r:id="rId53"/>
    <p:sldId id="300" r:id="rId54"/>
    <p:sldId id="301" r:id="rId55"/>
    <p:sldId id="308" r:id="rId56"/>
    <p:sldId id="309" r:id="rId57"/>
    <p:sldId id="312" r:id="rId58"/>
    <p:sldId id="302" r:id="rId59"/>
    <p:sldId id="311" r:id="rId60"/>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589"/>
    <p:restoredTop sz="94694"/>
  </p:normalViewPr>
  <p:slideViewPr>
    <p:cSldViewPr snapToGrid="0">
      <p:cViewPr varScale="1">
        <p:scale>
          <a:sx n="59" d="100"/>
          <a:sy n="59" d="100"/>
        </p:scale>
        <p:origin x="900"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5" Type="http://schemas.openxmlformats.org/officeDocument/2006/relationships/slide" Target="slides/slide1.xml"/><Relationship Id="rId61" Type="http://schemas.openxmlformats.org/officeDocument/2006/relationships/notesMaster" Target="notesMasters/notesMaster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E41F70C-3A94-4DC6-891B-0CF2E7EA5DA9}" type="datetimeFigureOut">
              <a:rPr lang="it-IT" smtClean="0"/>
              <a:t>18/04/2026</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7902569-AEB2-48F5-8D77-986E1BD939F8}" type="slidenum">
              <a:rPr lang="it-IT" smtClean="0"/>
              <a:t>‹N›</a:t>
            </a:fld>
            <a:endParaRPr lang="it-IT"/>
          </a:p>
        </p:txBody>
      </p:sp>
    </p:spTree>
    <p:extLst>
      <p:ext uri="{BB962C8B-B14F-4D97-AF65-F5344CB8AC3E}">
        <p14:creationId xmlns:p14="http://schemas.microsoft.com/office/powerpoint/2010/main" val="15123642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nature.com/articles/s41591-025-03765-w"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b="0" i="0" u="none" kern="1200" dirty="0">
                <a:solidFill>
                  <a:schemeClr val="tx1"/>
                </a:solidFill>
                <a:effectLst/>
                <a:latin typeface="+mn-lt"/>
                <a:ea typeface="+mn-ea"/>
                <a:cs typeface="+mn-cs"/>
              </a:rPr>
              <a:t>Nuovo algoritmo sviluppato dalla </a:t>
            </a:r>
            <a:r>
              <a:rPr lang="it-IT" sz="1200" b="0" i="0" u="none" kern="1200" dirty="0" err="1">
                <a:solidFill>
                  <a:schemeClr val="tx1"/>
                </a:solidFill>
                <a:effectLst/>
                <a:latin typeface="+mn-lt"/>
                <a:ea typeface="+mn-ea"/>
                <a:cs typeface="+mn-cs"/>
              </a:rPr>
              <a:t>European</a:t>
            </a:r>
            <a:r>
              <a:rPr lang="it-IT" sz="1200" b="0" i="0" u="none" kern="1200" dirty="0">
                <a:solidFill>
                  <a:schemeClr val="tx1"/>
                </a:solidFill>
                <a:effectLst/>
                <a:latin typeface="+mn-lt"/>
                <a:ea typeface="+mn-ea"/>
                <a:cs typeface="+mn-cs"/>
              </a:rPr>
              <a:t> </a:t>
            </a:r>
            <a:r>
              <a:rPr lang="it-IT" sz="1200" b="0" i="0" u="none" kern="1200" dirty="0" err="1">
                <a:solidFill>
                  <a:schemeClr val="tx1"/>
                </a:solidFill>
                <a:effectLst/>
                <a:latin typeface="+mn-lt"/>
                <a:ea typeface="+mn-ea"/>
                <a:cs typeface="+mn-cs"/>
              </a:rPr>
              <a:t>association</a:t>
            </a:r>
            <a:r>
              <a:rPr lang="it-IT" sz="1200" b="0" i="0" u="none" kern="1200" dirty="0">
                <a:solidFill>
                  <a:schemeClr val="tx1"/>
                </a:solidFill>
                <a:effectLst/>
                <a:latin typeface="+mn-lt"/>
                <a:ea typeface="+mn-ea"/>
                <a:cs typeface="+mn-cs"/>
              </a:rPr>
              <a:t> for the study of </a:t>
            </a:r>
            <a:r>
              <a:rPr lang="it-IT" sz="1200" b="0" i="0" u="none" kern="1200" dirty="0" err="1">
                <a:solidFill>
                  <a:schemeClr val="tx1"/>
                </a:solidFill>
                <a:effectLst/>
                <a:latin typeface="+mn-lt"/>
                <a:ea typeface="+mn-ea"/>
                <a:cs typeface="+mn-cs"/>
              </a:rPr>
              <a:t>obesity</a:t>
            </a:r>
            <a:r>
              <a:rPr lang="it-IT" sz="1200" b="0" i="0" u="none" kern="1200" dirty="0">
                <a:solidFill>
                  <a:schemeClr val="tx1"/>
                </a:solidFill>
                <a:effectLst/>
                <a:latin typeface="+mn-lt"/>
                <a:ea typeface="+mn-ea"/>
                <a:cs typeface="+mn-cs"/>
              </a:rPr>
              <a:t> (</a:t>
            </a:r>
            <a:r>
              <a:rPr lang="it-IT" sz="1200" b="0" i="0" u="none" kern="1200" dirty="0" err="1">
                <a:solidFill>
                  <a:schemeClr val="tx1"/>
                </a:solidFill>
                <a:effectLst/>
                <a:latin typeface="+mn-lt"/>
                <a:ea typeface="+mn-ea"/>
                <a:cs typeface="+mn-cs"/>
              </a:rPr>
              <a:t>Easo</a:t>
            </a:r>
            <a:r>
              <a:rPr lang="it-IT" sz="1200" b="0" i="0" u="none" kern="1200" dirty="0">
                <a:solidFill>
                  <a:schemeClr val="tx1"/>
                </a:solidFill>
                <a:effectLst/>
                <a:latin typeface="+mn-lt"/>
                <a:ea typeface="+mn-ea"/>
                <a:cs typeface="+mn-cs"/>
              </a:rPr>
              <a:t>) e pubblicato su </a:t>
            </a:r>
            <a:r>
              <a:rPr lang="it-IT" sz="1200" b="0" i="0" u="sng" kern="1200" dirty="0">
                <a:solidFill>
                  <a:schemeClr val="tx1"/>
                </a:solidFill>
                <a:effectLst/>
                <a:latin typeface="+mn-lt"/>
                <a:ea typeface="+mn-ea"/>
                <a:cs typeface="+mn-cs"/>
                <a:hlinkClick r:id="rId3">
                  <a:extLst>
                    <a:ext uri="{A12FA001-AC4F-418D-AE19-62706E023703}">
                      <ahyp:hlinkClr xmlns:ahyp="http://schemas.microsoft.com/office/drawing/2018/hyperlinkcolor" val="tx"/>
                    </a:ext>
                  </a:extLst>
                </a:hlinkClick>
              </a:rPr>
              <a:t>Nature Medicine</a:t>
            </a:r>
            <a:r>
              <a:rPr lang="it-IT" sz="1200" b="0" i="0" u="none" kern="1200" dirty="0">
                <a:solidFill>
                  <a:schemeClr val="tx1"/>
                </a:solidFill>
                <a:effectLst/>
                <a:latin typeface="+mn-lt"/>
                <a:ea typeface="+mn-ea"/>
                <a:cs typeface="+mn-cs"/>
              </a:rPr>
              <a:t> – Prof. Paolo Sbraccia </a:t>
            </a:r>
            <a:endParaRPr lang="it-IT" b="0" u="none" dirty="0">
              <a:solidFill>
                <a:schemeClr val="tx1"/>
              </a:solidFill>
            </a:endParaRPr>
          </a:p>
        </p:txBody>
      </p:sp>
      <p:sp>
        <p:nvSpPr>
          <p:cNvPr id="4" name="Segnaposto numero diapositiva 3"/>
          <p:cNvSpPr>
            <a:spLocks noGrp="1"/>
          </p:cNvSpPr>
          <p:nvPr>
            <p:ph type="sldNum" sz="quarter" idx="5"/>
          </p:nvPr>
        </p:nvSpPr>
        <p:spPr/>
        <p:txBody>
          <a:bodyPr/>
          <a:lstStyle/>
          <a:p>
            <a:fld id="{97902569-AEB2-48F5-8D77-986E1BD939F8}" type="slidenum">
              <a:rPr lang="it-IT" smtClean="0"/>
              <a:t>6</a:t>
            </a:fld>
            <a:endParaRPr lang="it-IT"/>
          </a:p>
        </p:txBody>
      </p:sp>
    </p:spTree>
    <p:extLst>
      <p:ext uri="{BB962C8B-B14F-4D97-AF65-F5344CB8AC3E}">
        <p14:creationId xmlns:p14="http://schemas.microsoft.com/office/powerpoint/2010/main" val="13501546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dirty="0"/>
              <a:t>Studi che comprovano efficacia dei GLP1-Ras: SUSTAIN 1-7, ELIXA (</a:t>
            </a:r>
            <a:r>
              <a:rPr lang="it-IT" dirty="0" err="1"/>
              <a:t>Lixisenatide</a:t>
            </a:r>
            <a:r>
              <a:rPr lang="it-IT" dirty="0"/>
              <a:t>) no CV benefits, LEADER, OASIS 1-6</a:t>
            </a:r>
          </a:p>
          <a:p>
            <a:endParaRPr lang="it-IT" dirty="0"/>
          </a:p>
        </p:txBody>
      </p:sp>
      <p:sp>
        <p:nvSpPr>
          <p:cNvPr id="4" name="Segnaposto numero diapositiva 3"/>
          <p:cNvSpPr>
            <a:spLocks noGrp="1"/>
          </p:cNvSpPr>
          <p:nvPr>
            <p:ph type="sldNum" sz="quarter" idx="5"/>
          </p:nvPr>
        </p:nvSpPr>
        <p:spPr/>
        <p:txBody>
          <a:bodyPr/>
          <a:lstStyle/>
          <a:p>
            <a:fld id="{97902569-AEB2-48F5-8D77-986E1BD939F8}" type="slidenum">
              <a:rPr lang="it-IT" smtClean="0"/>
              <a:t>25</a:t>
            </a:fld>
            <a:endParaRPr lang="it-IT"/>
          </a:p>
        </p:txBody>
      </p:sp>
    </p:spTree>
    <p:extLst>
      <p:ext uri="{BB962C8B-B14F-4D97-AF65-F5344CB8AC3E}">
        <p14:creationId xmlns:p14="http://schemas.microsoft.com/office/powerpoint/2010/main" val="10865435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dirty="0"/>
              <a:t>SUSTAIN-4: </a:t>
            </a:r>
            <a:r>
              <a:rPr lang="it-IT" b="0" i="0" dirty="0">
                <a:effectLst/>
                <a:latin typeface="Roboto" panose="02000000000000000000" pitchFamily="2" charset="0"/>
              </a:rPr>
              <a:t>Nei pazienti con retinopatia diabetica trattati con insulina e semaglutide sottocutanea (s.c.), è stato osservato un aumento del rischio di sviluppare complicazioni della retinopatia diabetica. Tale rischio non può essere escluso per semaglutide somministrata oralmente.</a:t>
            </a:r>
            <a:endParaRPr lang="it-IT" dirty="0"/>
          </a:p>
          <a:p>
            <a:endParaRPr lang="it-IT" dirty="0"/>
          </a:p>
        </p:txBody>
      </p:sp>
      <p:sp>
        <p:nvSpPr>
          <p:cNvPr id="4" name="Segnaposto numero diapositiva 3"/>
          <p:cNvSpPr>
            <a:spLocks noGrp="1"/>
          </p:cNvSpPr>
          <p:nvPr>
            <p:ph type="sldNum" sz="quarter" idx="5"/>
          </p:nvPr>
        </p:nvSpPr>
        <p:spPr/>
        <p:txBody>
          <a:bodyPr/>
          <a:lstStyle/>
          <a:p>
            <a:fld id="{97902569-AEB2-48F5-8D77-986E1BD939F8}" type="slidenum">
              <a:rPr lang="it-IT" smtClean="0"/>
              <a:t>26</a:t>
            </a:fld>
            <a:endParaRPr lang="it-IT"/>
          </a:p>
        </p:txBody>
      </p:sp>
    </p:spTree>
    <p:extLst>
      <p:ext uri="{BB962C8B-B14F-4D97-AF65-F5344CB8AC3E}">
        <p14:creationId xmlns:p14="http://schemas.microsoft.com/office/powerpoint/2010/main" val="10087453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200" b="0" i="0" kern="1200" dirty="0" err="1">
                <a:solidFill>
                  <a:schemeClr val="tx1"/>
                </a:solidFill>
                <a:effectLst/>
                <a:latin typeface="+mn-lt"/>
                <a:ea typeface="+mn-ea"/>
                <a:cs typeface="+mn-cs"/>
              </a:rPr>
              <a:t>Loomba</a:t>
            </a:r>
            <a:r>
              <a:rPr lang="it-IT" sz="1200" b="0" i="0" kern="1200" dirty="0">
                <a:solidFill>
                  <a:schemeClr val="tx1"/>
                </a:solidFill>
                <a:effectLst/>
                <a:latin typeface="+mn-lt"/>
                <a:ea typeface="+mn-ea"/>
                <a:cs typeface="+mn-cs"/>
              </a:rPr>
              <a:t> R, Hartman ML, </a:t>
            </a:r>
            <a:r>
              <a:rPr lang="it-IT" sz="1200" b="0" i="0" kern="1200" dirty="0" err="1">
                <a:solidFill>
                  <a:schemeClr val="tx1"/>
                </a:solidFill>
                <a:effectLst/>
                <a:latin typeface="+mn-lt"/>
                <a:ea typeface="+mn-ea"/>
                <a:cs typeface="+mn-cs"/>
              </a:rPr>
              <a:t>Lawitz</a:t>
            </a:r>
            <a:r>
              <a:rPr lang="it-IT" sz="1200" b="0" i="0" kern="1200" dirty="0">
                <a:solidFill>
                  <a:schemeClr val="tx1"/>
                </a:solidFill>
                <a:effectLst/>
                <a:latin typeface="+mn-lt"/>
                <a:ea typeface="+mn-ea"/>
                <a:cs typeface="+mn-cs"/>
              </a:rPr>
              <a:t> EJ, </a:t>
            </a:r>
            <a:r>
              <a:rPr lang="it-IT" sz="1200" b="0" i="0" kern="1200" dirty="0" err="1">
                <a:solidFill>
                  <a:schemeClr val="tx1"/>
                </a:solidFill>
                <a:effectLst/>
                <a:latin typeface="+mn-lt"/>
                <a:ea typeface="+mn-ea"/>
                <a:cs typeface="+mn-cs"/>
              </a:rPr>
              <a:t>Vuppalanchi</a:t>
            </a:r>
            <a:r>
              <a:rPr lang="it-IT" sz="1200" b="0" i="0" kern="1200" dirty="0">
                <a:solidFill>
                  <a:schemeClr val="tx1"/>
                </a:solidFill>
                <a:effectLst/>
                <a:latin typeface="+mn-lt"/>
                <a:ea typeface="+mn-ea"/>
                <a:cs typeface="+mn-cs"/>
              </a:rPr>
              <a:t> R, </a:t>
            </a:r>
            <a:r>
              <a:rPr lang="it-IT" sz="1200" b="0" i="0" kern="1200" dirty="0" err="1">
                <a:solidFill>
                  <a:schemeClr val="tx1"/>
                </a:solidFill>
                <a:effectLst/>
                <a:latin typeface="+mn-lt"/>
                <a:ea typeface="+mn-ea"/>
                <a:cs typeface="+mn-cs"/>
              </a:rPr>
              <a:t>Boursier</a:t>
            </a:r>
            <a:r>
              <a:rPr lang="it-IT" sz="1200" b="0" i="0" kern="1200" dirty="0">
                <a:solidFill>
                  <a:schemeClr val="tx1"/>
                </a:solidFill>
                <a:effectLst/>
                <a:latin typeface="+mn-lt"/>
                <a:ea typeface="+mn-ea"/>
                <a:cs typeface="+mn-cs"/>
              </a:rPr>
              <a:t> J, </a:t>
            </a:r>
            <a:r>
              <a:rPr lang="it-IT" sz="1200" b="0" i="0" kern="1200" dirty="0" err="1">
                <a:solidFill>
                  <a:schemeClr val="tx1"/>
                </a:solidFill>
                <a:effectLst/>
                <a:latin typeface="+mn-lt"/>
                <a:ea typeface="+mn-ea"/>
                <a:cs typeface="+mn-cs"/>
              </a:rPr>
              <a:t>Bugianesi</a:t>
            </a:r>
            <a:r>
              <a:rPr lang="it-IT" sz="1200" b="0" i="0" kern="1200" dirty="0">
                <a:solidFill>
                  <a:schemeClr val="tx1"/>
                </a:solidFill>
                <a:effectLst/>
                <a:latin typeface="+mn-lt"/>
                <a:ea typeface="+mn-ea"/>
                <a:cs typeface="+mn-cs"/>
              </a:rPr>
              <a:t> E, </a:t>
            </a:r>
            <a:r>
              <a:rPr lang="it-IT" sz="1200" b="0" i="0" kern="1200" dirty="0" err="1">
                <a:solidFill>
                  <a:schemeClr val="tx1"/>
                </a:solidFill>
                <a:effectLst/>
                <a:latin typeface="+mn-lt"/>
                <a:ea typeface="+mn-ea"/>
                <a:cs typeface="+mn-cs"/>
              </a:rPr>
              <a:t>Yoneda</a:t>
            </a:r>
            <a:r>
              <a:rPr lang="it-IT" sz="1200" b="0" i="0" kern="1200" dirty="0">
                <a:solidFill>
                  <a:schemeClr val="tx1"/>
                </a:solidFill>
                <a:effectLst/>
                <a:latin typeface="+mn-lt"/>
                <a:ea typeface="+mn-ea"/>
                <a:cs typeface="+mn-cs"/>
              </a:rPr>
              <a:t> M, </a:t>
            </a:r>
            <a:r>
              <a:rPr lang="it-IT" sz="1200" b="0" i="0" kern="1200" dirty="0" err="1">
                <a:solidFill>
                  <a:schemeClr val="tx1"/>
                </a:solidFill>
                <a:effectLst/>
                <a:latin typeface="+mn-lt"/>
                <a:ea typeface="+mn-ea"/>
                <a:cs typeface="+mn-cs"/>
              </a:rPr>
              <a:t>Behling</a:t>
            </a:r>
            <a:r>
              <a:rPr lang="it-IT" sz="1200" b="0" i="0" kern="1200" dirty="0">
                <a:solidFill>
                  <a:schemeClr val="tx1"/>
                </a:solidFill>
                <a:effectLst/>
                <a:latin typeface="+mn-lt"/>
                <a:ea typeface="+mn-ea"/>
                <a:cs typeface="+mn-cs"/>
              </a:rPr>
              <a:t> C, Cummings OW, Tang Y, Brouwers B, </a:t>
            </a:r>
            <a:r>
              <a:rPr lang="it-IT" sz="1200" b="0" i="0" kern="1200" dirty="0" err="1">
                <a:solidFill>
                  <a:schemeClr val="tx1"/>
                </a:solidFill>
                <a:effectLst/>
                <a:latin typeface="+mn-lt"/>
                <a:ea typeface="+mn-ea"/>
                <a:cs typeface="+mn-cs"/>
              </a:rPr>
              <a:t>Robins</a:t>
            </a:r>
            <a:r>
              <a:rPr lang="it-IT" sz="1200" b="0" i="0" kern="1200" dirty="0">
                <a:solidFill>
                  <a:schemeClr val="tx1"/>
                </a:solidFill>
                <a:effectLst/>
                <a:latin typeface="+mn-lt"/>
                <a:ea typeface="+mn-ea"/>
                <a:cs typeface="+mn-cs"/>
              </a:rPr>
              <a:t> DA, </a:t>
            </a:r>
            <a:r>
              <a:rPr lang="it-IT" sz="1200" b="0" i="0" kern="1200" dirty="0" err="1">
                <a:solidFill>
                  <a:schemeClr val="tx1"/>
                </a:solidFill>
                <a:effectLst/>
                <a:latin typeface="+mn-lt"/>
                <a:ea typeface="+mn-ea"/>
                <a:cs typeface="+mn-cs"/>
              </a:rPr>
              <a:t>Nikooie</a:t>
            </a:r>
            <a:r>
              <a:rPr lang="it-IT" sz="1200" b="0" i="0" kern="1200" dirty="0">
                <a:solidFill>
                  <a:schemeClr val="tx1"/>
                </a:solidFill>
                <a:effectLst/>
                <a:latin typeface="+mn-lt"/>
                <a:ea typeface="+mn-ea"/>
                <a:cs typeface="+mn-cs"/>
              </a:rPr>
              <a:t> A, </a:t>
            </a:r>
            <a:r>
              <a:rPr lang="it-IT" sz="1200" b="0" i="0" kern="1200" dirty="0" err="1">
                <a:solidFill>
                  <a:schemeClr val="tx1"/>
                </a:solidFill>
                <a:effectLst/>
                <a:latin typeface="+mn-lt"/>
                <a:ea typeface="+mn-ea"/>
                <a:cs typeface="+mn-cs"/>
              </a:rPr>
              <a:t>Bunck</a:t>
            </a:r>
            <a:r>
              <a:rPr lang="it-IT" sz="1200" b="0" i="0" kern="1200" dirty="0">
                <a:solidFill>
                  <a:schemeClr val="tx1"/>
                </a:solidFill>
                <a:effectLst/>
                <a:latin typeface="+mn-lt"/>
                <a:ea typeface="+mn-ea"/>
                <a:cs typeface="+mn-cs"/>
              </a:rPr>
              <a:t> MC, </a:t>
            </a:r>
            <a:r>
              <a:rPr lang="it-IT" sz="1200" b="0" i="0" kern="1200" dirty="0" err="1">
                <a:solidFill>
                  <a:schemeClr val="tx1"/>
                </a:solidFill>
                <a:effectLst/>
                <a:latin typeface="+mn-lt"/>
                <a:ea typeface="+mn-ea"/>
                <a:cs typeface="+mn-cs"/>
              </a:rPr>
              <a:t>Haupt</a:t>
            </a:r>
            <a:r>
              <a:rPr lang="it-IT" sz="1200" b="0" i="0" kern="1200" dirty="0">
                <a:solidFill>
                  <a:schemeClr val="tx1"/>
                </a:solidFill>
                <a:effectLst/>
                <a:latin typeface="+mn-lt"/>
                <a:ea typeface="+mn-ea"/>
                <a:cs typeface="+mn-cs"/>
              </a:rPr>
              <a:t> A, </a:t>
            </a:r>
            <a:r>
              <a:rPr lang="it-IT" sz="1200" b="0" i="0" kern="1200" dirty="0" err="1">
                <a:solidFill>
                  <a:schemeClr val="tx1"/>
                </a:solidFill>
                <a:effectLst/>
                <a:latin typeface="+mn-lt"/>
                <a:ea typeface="+mn-ea"/>
                <a:cs typeface="+mn-cs"/>
              </a:rPr>
              <a:t>Sanyal</a:t>
            </a:r>
            <a:r>
              <a:rPr lang="it-IT" sz="1200" b="0" i="0" kern="1200" dirty="0">
                <a:solidFill>
                  <a:schemeClr val="tx1"/>
                </a:solidFill>
                <a:effectLst/>
                <a:latin typeface="+mn-lt"/>
                <a:ea typeface="+mn-ea"/>
                <a:cs typeface="+mn-cs"/>
              </a:rPr>
              <a:t> AJ; SYNERGY-NASH </a:t>
            </a:r>
            <a:r>
              <a:rPr lang="it-IT" sz="1200" b="0" i="0" kern="1200" dirty="0" err="1">
                <a:solidFill>
                  <a:schemeClr val="tx1"/>
                </a:solidFill>
                <a:effectLst/>
                <a:latin typeface="+mn-lt"/>
                <a:ea typeface="+mn-ea"/>
                <a:cs typeface="+mn-cs"/>
              </a:rPr>
              <a:t>Investigators</a:t>
            </a:r>
            <a:r>
              <a:rPr lang="it-IT" sz="1200" b="0" i="0" kern="1200" dirty="0">
                <a:solidFill>
                  <a:schemeClr val="tx1"/>
                </a:solidFill>
                <a:effectLst/>
                <a:latin typeface="+mn-lt"/>
                <a:ea typeface="+mn-ea"/>
                <a:cs typeface="+mn-cs"/>
              </a:rPr>
              <a:t>. </a:t>
            </a:r>
            <a:r>
              <a:rPr lang="it-IT" sz="1200" b="0" i="0" kern="1200" dirty="0" err="1">
                <a:solidFill>
                  <a:schemeClr val="tx1"/>
                </a:solidFill>
                <a:effectLst/>
                <a:latin typeface="+mn-lt"/>
                <a:ea typeface="+mn-ea"/>
                <a:cs typeface="+mn-cs"/>
              </a:rPr>
              <a:t>Tirzepatide</a:t>
            </a:r>
            <a:r>
              <a:rPr lang="it-IT" sz="1200" b="0" i="0" kern="1200" dirty="0">
                <a:solidFill>
                  <a:schemeClr val="tx1"/>
                </a:solidFill>
                <a:effectLst/>
                <a:latin typeface="+mn-lt"/>
                <a:ea typeface="+mn-ea"/>
                <a:cs typeface="+mn-cs"/>
              </a:rPr>
              <a:t> for </a:t>
            </a:r>
            <a:r>
              <a:rPr lang="it-IT" sz="1200" b="0" i="0" kern="1200" dirty="0" err="1">
                <a:solidFill>
                  <a:schemeClr val="tx1"/>
                </a:solidFill>
                <a:effectLst/>
                <a:latin typeface="+mn-lt"/>
                <a:ea typeface="+mn-ea"/>
                <a:cs typeface="+mn-cs"/>
              </a:rPr>
              <a:t>Metabolic</a:t>
            </a:r>
            <a:r>
              <a:rPr lang="it-IT" sz="1200" b="0" i="0" kern="1200" dirty="0">
                <a:solidFill>
                  <a:schemeClr val="tx1"/>
                </a:solidFill>
                <a:effectLst/>
                <a:latin typeface="+mn-lt"/>
                <a:ea typeface="+mn-ea"/>
                <a:cs typeface="+mn-cs"/>
              </a:rPr>
              <a:t> </a:t>
            </a:r>
            <a:r>
              <a:rPr lang="it-IT" sz="1200" b="0" i="0" kern="1200" dirty="0" err="1">
                <a:solidFill>
                  <a:schemeClr val="tx1"/>
                </a:solidFill>
                <a:effectLst/>
                <a:latin typeface="+mn-lt"/>
                <a:ea typeface="+mn-ea"/>
                <a:cs typeface="+mn-cs"/>
              </a:rPr>
              <a:t>Dysfunction</a:t>
            </a:r>
            <a:r>
              <a:rPr lang="it-IT" sz="1200" b="0" i="0" kern="1200" dirty="0">
                <a:solidFill>
                  <a:schemeClr val="tx1"/>
                </a:solidFill>
                <a:effectLst/>
                <a:latin typeface="+mn-lt"/>
                <a:ea typeface="+mn-ea"/>
                <a:cs typeface="+mn-cs"/>
              </a:rPr>
              <a:t>-Associated </a:t>
            </a:r>
            <a:r>
              <a:rPr lang="it-IT" sz="1200" b="0" i="0" kern="1200" dirty="0" err="1">
                <a:solidFill>
                  <a:schemeClr val="tx1"/>
                </a:solidFill>
                <a:effectLst/>
                <a:latin typeface="+mn-lt"/>
                <a:ea typeface="+mn-ea"/>
                <a:cs typeface="+mn-cs"/>
              </a:rPr>
              <a:t>Steatohepatitis</a:t>
            </a:r>
            <a:r>
              <a:rPr lang="it-IT" sz="1200" b="0" i="0" kern="1200" dirty="0">
                <a:solidFill>
                  <a:schemeClr val="tx1"/>
                </a:solidFill>
                <a:effectLst/>
                <a:latin typeface="+mn-lt"/>
                <a:ea typeface="+mn-ea"/>
                <a:cs typeface="+mn-cs"/>
              </a:rPr>
              <a:t> with </a:t>
            </a:r>
            <a:r>
              <a:rPr lang="it-IT" sz="1200" b="0" i="0" kern="1200" dirty="0" err="1">
                <a:solidFill>
                  <a:schemeClr val="tx1"/>
                </a:solidFill>
                <a:effectLst/>
                <a:latin typeface="+mn-lt"/>
                <a:ea typeface="+mn-ea"/>
                <a:cs typeface="+mn-cs"/>
              </a:rPr>
              <a:t>Liver</a:t>
            </a:r>
            <a:r>
              <a:rPr lang="it-IT" sz="1200" b="0" i="0" kern="1200" dirty="0">
                <a:solidFill>
                  <a:schemeClr val="tx1"/>
                </a:solidFill>
                <a:effectLst/>
                <a:latin typeface="+mn-lt"/>
                <a:ea typeface="+mn-ea"/>
                <a:cs typeface="+mn-cs"/>
              </a:rPr>
              <a:t> </a:t>
            </a:r>
            <a:r>
              <a:rPr lang="it-IT" sz="1200" b="0" i="0" kern="1200" dirty="0" err="1">
                <a:solidFill>
                  <a:schemeClr val="tx1"/>
                </a:solidFill>
                <a:effectLst/>
                <a:latin typeface="+mn-lt"/>
                <a:ea typeface="+mn-ea"/>
                <a:cs typeface="+mn-cs"/>
              </a:rPr>
              <a:t>Fibrosis</a:t>
            </a:r>
            <a:r>
              <a:rPr lang="it-IT" sz="1200" b="0" i="0" kern="1200" dirty="0">
                <a:solidFill>
                  <a:schemeClr val="tx1"/>
                </a:solidFill>
                <a:effectLst/>
                <a:latin typeface="+mn-lt"/>
                <a:ea typeface="+mn-ea"/>
                <a:cs typeface="+mn-cs"/>
              </a:rPr>
              <a:t>. N </a:t>
            </a:r>
            <a:r>
              <a:rPr lang="it-IT" sz="1200" b="0" i="0" kern="1200" dirty="0" err="1">
                <a:solidFill>
                  <a:schemeClr val="tx1"/>
                </a:solidFill>
                <a:effectLst/>
                <a:latin typeface="+mn-lt"/>
                <a:ea typeface="+mn-ea"/>
                <a:cs typeface="+mn-cs"/>
              </a:rPr>
              <a:t>Engl</a:t>
            </a:r>
            <a:r>
              <a:rPr lang="it-IT" sz="1200" b="0" i="0" kern="1200" dirty="0">
                <a:solidFill>
                  <a:schemeClr val="tx1"/>
                </a:solidFill>
                <a:effectLst/>
                <a:latin typeface="+mn-lt"/>
                <a:ea typeface="+mn-ea"/>
                <a:cs typeface="+mn-cs"/>
              </a:rPr>
              <a:t> J </a:t>
            </a:r>
            <a:r>
              <a:rPr lang="it-IT" sz="1200" b="0" i="0" kern="1200" dirty="0" err="1">
                <a:solidFill>
                  <a:schemeClr val="tx1"/>
                </a:solidFill>
                <a:effectLst/>
                <a:latin typeface="+mn-lt"/>
                <a:ea typeface="+mn-ea"/>
                <a:cs typeface="+mn-cs"/>
              </a:rPr>
              <a:t>Med</a:t>
            </a:r>
            <a:r>
              <a:rPr lang="it-IT" sz="1200" b="0" i="0" kern="1200" dirty="0">
                <a:solidFill>
                  <a:schemeClr val="tx1"/>
                </a:solidFill>
                <a:effectLst/>
                <a:latin typeface="+mn-lt"/>
                <a:ea typeface="+mn-ea"/>
                <a:cs typeface="+mn-cs"/>
              </a:rPr>
              <a:t>. 2024 Jul 25;391(4):299-310. </a:t>
            </a:r>
            <a:r>
              <a:rPr lang="it-IT" sz="1200" b="0" i="0" kern="1200" dirty="0" err="1">
                <a:solidFill>
                  <a:schemeClr val="tx1"/>
                </a:solidFill>
                <a:effectLst/>
                <a:latin typeface="+mn-lt"/>
                <a:ea typeface="+mn-ea"/>
                <a:cs typeface="+mn-cs"/>
              </a:rPr>
              <a:t>doi</a:t>
            </a:r>
            <a:r>
              <a:rPr lang="it-IT" sz="1200" b="0" i="0" kern="1200" dirty="0">
                <a:solidFill>
                  <a:schemeClr val="tx1"/>
                </a:solidFill>
                <a:effectLst/>
                <a:latin typeface="+mn-lt"/>
                <a:ea typeface="+mn-ea"/>
                <a:cs typeface="+mn-cs"/>
              </a:rPr>
              <a:t>: 10.1056/NEJMoa2401943. Epub 2024 </a:t>
            </a:r>
            <a:r>
              <a:rPr lang="it-IT" sz="1200" b="0" i="0" kern="1200" dirty="0" err="1">
                <a:solidFill>
                  <a:schemeClr val="tx1"/>
                </a:solidFill>
                <a:effectLst/>
                <a:latin typeface="+mn-lt"/>
                <a:ea typeface="+mn-ea"/>
                <a:cs typeface="+mn-cs"/>
              </a:rPr>
              <a:t>Jun</a:t>
            </a:r>
            <a:r>
              <a:rPr lang="it-IT" sz="1200" b="0" i="0" kern="1200" dirty="0">
                <a:solidFill>
                  <a:schemeClr val="tx1"/>
                </a:solidFill>
                <a:effectLst/>
                <a:latin typeface="+mn-lt"/>
                <a:ea typeface="+mn-ea"/>
                <a:cs typeface="+mn-cs"/>
              </a:rPr>
              <a:t> 8. PMID: 38856224.</a:t>
            </a:r>
            <a:endParaRPr lang="it-IT" dirty="0"/>
          </a:p>
          <a:p>
            <a:endParaRPr lang="it-IT" dirty="0"/>
          </a:p>
        </p:txBody>
      </p:sp>
      <p:sp>
        <p:nvSpPr>
          <p:cNvPr id="4" name="Segnaposto numero diapositiva 3"/>
          <p:cNvSpPr>
            <a:spLocks noGrp="1"/>
          </p:cNvSpPr>
          <p:nvPr>
            <p:ph type="sldNum" sz="quarter" idx="5"/>
          </p:nvPr>
        </p:nvSpPr>
        <p:spPr/>
        <p:txBody>
          <a:bodyPr/>
          <a:lstStyle/>
          <a:p>
            <a:fld id="{97902569-AEB2-48F5-8D77-986E1BD939F8}" type="slidenum">
              <a:rPr lang="it-IT" smtClean="0"/>
              <a:t>30</a:t>
            </a:fld>
            <a:endParaRPr lang="it-IT"/>
          </a:p>
        </p:txBody>
      </p:sp>
    </p:spTree>
    <p:extLst>
      <p:ext uri="{BB962C8B-B14F-4D97-AF65-F5344CB8AC3E}">
        <p14:creationId xmlns:p14="http://schemas.microsoft.com/office/powerpoint/2010/main" val="9757890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200" b="0" i="0" kern="1200" dirty="0" err="1">
                <a:solidFill>
                  <a:schemeClr val="tx1"/>
                </a:solidFill>
                <a:effectLst/>
                <a:latin typeface="+mn-lt"/>
                <a:ea typeface="+mn-ea"/>
                <a:cs typeface="+mn-cs"/>
              </a:rPr>
              <a:t>Loomba</a:t>
            </a:r>
            <a:r>
              <a:rPr lang="it-IT" sz="1200" b="0" i="0" kern="1200" dirty="0">
                <a:solidFill>
                  <a:schemeClr val="tx1"/>
                </a:solidFill>
                <a:effectLst/>
                <a:latin typeface="+mn-lt"/>
                <a:ea typeface="+mn-ea"/>
                <a:cs typeface="+mn-cs"/>
              </a:rPr>
              <a:t> R, Hartman ML, </a:t>
            </a:r>
            <a:r>
              <a:rPr lang="it-IT" sz="1200" b="0" i="0" kern="1200" dirty="0" err="1">
                <a:solidFill>
                  <a:schemeClr val="tx1"/>
                </a:solidFill>
                <a:effectLst/>
                <a:latin typeface="+mn-lt"/>
                <a:ea typeface="+mn-ea"/>
                <a:cs typeface="+mn-cs"/>
              </a:rPr>
              <a:t>Lawitz</a:t>
            </a:r>
            <a:r>
              <a:rPr lang="it-IT" sz="1200" b="0" i="0" kern="1200" dirty="0">
                <a:solidFill>
                  <a:schemeClr val="tx1"/>
                </a:solidFill>
                <a:effectLst/>
                <a:latin typeface="+mn-lt"/>
                <a:ea typeface="+mn-ea"/>
                <a:cs typeface="+mn-cs"/>
              </a:rPr>
              <a:t> EJ, </a:t>
            </a:r>
            <a:r>
              <a:rPr lang="it-IT" sz="1200" b="0" i="0" kern="1200" dirty="0" err="1">
                <a:solidFill>
                  <a:schemeClr val="tx1"/>
                </a:solidFill>
                <a:effectLst/>
                <a:latin typeface="+mn-lt"/>
                <a:ea typeface="+mn-ea"/>
                <a:cs typeface="+mn-cs"/>
              </a:rPr>
              <a:t>Vuppalanchi</a:t>
            </a:r>
            <a:r>
              <a:rPr lang="it-IT" sz="1200" b="0" i="0" kern="1200" dirty="0">
                <a:solidFill>
                  <a:schemeClr val="tx1"/>
                </a:solidFill>
                <a:effectLst/>
                <a:latin typeface="+mn-lt"/>
                <a:ea typeface="+mn-ea"/>
                <a:cs typeface="+mn-cs"/>
              </a:rPr>
              <a:t> R, </a:t>
            </a:r>
            <a:r>
              <a:rPr lang="it-IT" sz="1200" b="0" i="0" kern="1200" dirty="0" err="1">
                <a:solidFill>
                  <a:schemeClr val="tx1"/>
                </a:solidFill>
                <a:effectLst/>
                <a:latin typeface="+mn-lt"/>
                <a:ea typeface="+mn-ea"/>
                <a:cs typeface="+mn-cs"/>
              </a:rPr>
              <a:t>Boursier</a:t>
            </a:r>
            <a:r>
              <a:rPr lang="it-IT" sz="1200" b="0" i="0" kern="1200" dirty="0">
                <a:solidFill>
                  <a:schemeClr val="tx1"/>
                </a:solidFill>
                <a:effectLst/>
                <a:latin typeface="+mn-lt"/>
                <a:ea typeface="+mn-ea"/>
                <a:cs typeface="+mn-cs"/>
              </a:rPr>
              <a:t> J, </a:t>
            </a:r>
            <a:r>
              <a:rPr lang="it-IT" sz="1200" b="0" i="0" kern="1200" dirty="0" err="1">
                <a:solidFill>
                  <a:schemeClr val="tx1"/>
                </a:solidFill>
                <a:effectLst/>
                <a:latin typeface="+mn-lt"/>
                <a:ea typeface="+mn-ea"/>
                <a:cs typeface="+mn-cs"/>
              </a:rPr>
              <a:t>Bugianesi</a:t>
            </a:r>
            <a:r>
              <a:rPr lang="it-IT" sz="1200" b="0" i="0" kern="1200" dirty="0">
                <a:solidFill>
                  <a:schemeClr val="tx1"/>
                </a:solidFill>
                <a:effectLst/>
                <a:latin typeface="+mn-lt"/>
                <a:ea typeface="+mn-ea"/>
                <a:cs typeface="+mn-cs"/>
              </a:rPr>
              <a:t> E, </a:t>
            </a:r>
            <a:r>
              <a:rPr lang="it-IT" sz="1200" b="0" i="0" kern="1200" dirty="0" err="1">
                <a:solidFill>
                  <a:schemeClr val="tx1"/>
                </a:solidFill>
                <a:effectLst/>
                <a:latin typeface="+mn-lt"/>
                <a:ea typeface="+mn-ea"/>
                <a:cs typeface="+mn-cs"/>
              </a:rPr>
              <a:t>Yoneda</a:t>
            </a:r>
            <a:r>
              <a:rPr lang="it-IT" sz="1200" b="0" i="0" kern="1200" dirty="0">
                <a:solidFill>
                  <a:schemeClr val="tx1"/>
                </a:solidFill>
                <a:effectLst/>
                <a:latin typeface="+mn-lt"/>
                <a:ea typeface="+mn-ea"/>
                <a:cs typeface="+mn-cs"/>
              </a:rPr>
              <a:t> M, </a:t>
            </a:r>
            <a:r>
              <a:rPr lang="it-IT" sz="1200" b="0" i="0" kern="1200" dirty="0" err="1">
                <a:solidFill>
                  <a:schemeClr val="tx1"/>
                </a:solidFill>
                <a:effectLst/>
                <a:latin typeface="+mn-lt"/>
                <a:ea typeface="+mn-ea"/>
                <a:cs typeface="+mn-cs"/>
              </a:rPr>
              <a:t>Behling</a:t>
            </a:r>
            <a:r>
              <a:rPr lang="it-IT" sz="1200" b="0" i="0" kern="1200" dirty="0">
                <a:solidFill>
                  <a:schemeClr val="tx1"/>
                </a:solidFill>
                <a:effectLst/>
                <a:latin typeface="+mn-lt"/>
                <a:ea typeface="+mn-ea"/>
                <a:cs typeface="+mn-cs"/>
              </a:rPr>
              <a:t> C, Cummings OW, Tang Y, Brouwers B, </a:t>
            </a:r>
            <a:r>
              <a:rPr lang="it-IT" sz="1200" b="0" i="0" kern="1200" dirty="0" err="1">
                <a:solidFill>
                  <a:schemeClr val="tx1"/>
                </a:solidFill>
                <a:effectLst/>
                <a:latin typeface="+mn-lt"/>
                <a:ea typeface="+mn-ea"/>
                <a:cs typeface="+mn-cs"/>
              </a:rPr>
              <a:t>Robins</a:t>
            </a:r>
            <a:r>
              <a:rPr lang="it-IT" sz="1200" b="0" i="0" kern="1200" dirty="0">
                <a:solidFill>
                  <a:schemeClr val="tx1"/>
                </a:solidFill>
                <a:effectLst/>
                <a:latin typeface="+mn-lt"/>
                <a:ea typeface="+mn-ea"/>
                <a:cs typeface="+mn-cs"/>
              </a:rPr>
              <a:t> DA, </a:t>
            </a:r>
            <a:r>
              <a:rPr lang="it-IT" sz="1200" b="0" i="0" kern="1200" dirty="0" err="1">
                <a:solidFill>
                  <a:schemeClr val="tx1"/>
                </a:solidFill>
                <a:effectLst/>
                <a:latin typeface="+mn-lt"/>
                <a:ea typeface="+mn-ea"/>
                <a:cs typeface="+mn-cs"/>
              </a:rPr>
              <a:t>Nikooie</a:t>
            </a:r>
            <a:r>
              <a:rPr lang="it-IT" sz="1200" b="0" i="0" kern="1200" dirty="0">
                <a:solidFill>
                  <a:schemeClr val="tx1"/>
                </a:solidFill>
                <a:effectLst/>
                <a:latin typeface="+mn-lt"/>
                <a:ea typeface="+mn-ea"/>
                <a:cs typeface="+mn-cs"/>
              </a:rPr>
              <a:t> A, </a:t>
            </a:r>
            <a:r>
              <a:rPr lang="it-IT" sz="1200" b="0" i="0" kern="1200" dirty="0" err="1">
                <a:solidFill>
                  <a:schemeClr val="tx1"/>
                </a:solidFill>
                <a:effectLst/>
                <a:latin typeface="+mn-lt"/>
                <a:ea typeface="+mn-ea"/>
                <a:cs typeface="+mn-cs"/>
              </a:rPr>
              <a:t>Bunck</a:t>
            </a:r>
            <a:r>
              <a:rPr lang="it-IT" sz="1200" b="0" i="0" kern="1200" dirty="0">
                <a:solidFill>
                  <a:schemeClr val="tx1"/>
                </a:solidFill>
                <a:effectLst/>
                <a:latin typeface="+mn-lt"/>
                <a:ea typeface="+mn-ea"/>
                <a:cs typeface="+mn-cs"/>
              </a:rPr>
              <a:t> MC, </a:t>
            </a:r>
            <a:r>
              <a:rPr lang="it-IT" sz="1200" b="0" i="0" kern="1200" dirty="0" err="1">
                <a:solidFill>
                  <a:schemeClr val="tx1"/>
                </a:solidFill>
                <a:effectLst/>
                <a:latin typeface="+mn-lt"/>
                <a:ea typeface="+mn-ea"/>
                <a:cs typeface="+mn-cs"/>
              </a:rPr>
              <a:t>Haupt</a:t>
            </a:r>
            <a:r>
              <a:rPr lang="it-IT" sz="1200" b="0" i="0" kern="1200" dirty="0">
                <a:solidFill>
                  <a:schemeClr val="tx1"/>
                </a:solidFill>
                <a:effectLst/>
                <a:latin typeface="+mn-lt"/>
                <a:ea typeface="+mn-ea"/>
                <a:cs typeface="+mn-cs"/>
              </a:rPr>
              <a:t> A, </a:t>
            </a:r>
            <a:r>
              <a:rPr lang="it-IT" sz="1200" b="0" i="0" kern="1200" dirty="0" err="1">
                <a:solidFill>
                  <a:schemeClr val="tx1"/>
                </a:solidFill>
                <a:effectLst/>
                <a:latin typeface="+mn-lt"/>
                <a:ea typeface="+mn-ea"/>
                <a:cs typeface="+mn-cs"/>
              </a:rPr>
              <a:t>Sanyal</a:t>
            </a:r>
            <a:r>
              <a:rPr lang="it-IT" sz="1200" b="0" i="0" kern="1200" dirty="0">
                <a:solidFill>
                  <a:schemeClr val="tx1"/>
                </a:solidFill>
                <a:effectLst/>
                <a:latin typeface="+mn-lt"/>
                <a:ea typeface="+mn-ea"/>
                <a:cs typeface="+mn-cs"/>
              </a:rPr>
              <a:t> AJ; SYNERGY-NASH </a:t>
            </a:r>
            <a:r>
              <a:rPr lang="it-IT" sz="1200" b="0" i="0" kern="1200" dirty="0" err="1">
                <a:solidFill>
                  <a:schemeClr val="tx1"/>
                </a:solidFill>
                <a:effectLst/>
                <a:latin typeface="+mn-lt"/>
                <a:ea typeface="+mn-ea"/>
                <a:cs typeface="+mn-cs"/>
              </a:rPr>
              <a:t>Investigators</a:t>
            </a:r>
            <a:r>
              <a:rPr lang="it-IT" sz="1200" b="0" i="0" kern="1200" dirty="0">
                <a:solidFill>
                  <a:schemeClr val="tx1"/>
                </a:solidFill>
                <a:effectLst/>
                <a:latin typeface="+mn-lt"/>
                <a:ea typeface="+mn-ea"/>
                <a:cs typeface="+mn-cs"/>
              </a:rPr>
              <a:t>. </a:t>
            </a:r>
            <a:r>
              <a:rPr lang="it-IT" sz="1200" b="0" i="0" kern="1200" dirty="0" err="1">
                <a:solidFill>
                  <a:schemeClr val="tx1"/>
                </a:solidFill>
                <a:effectLst/>
                <a:latin typeface="+mn-lt"/>
                <a:ea typeface="+mn-ea"/>
                <a:cs typeface="+mn-cs"/>
              </a:rPr>
              <a:t>Tirzepatide</a:t>
            </a:r>
            <a:r>
              <a:rPr lang="it-IT" sz="1200" b="0" i="0" kern="1200" dirty="0">
                <a:solidFill>
                  <a:schemeClr val="tx1"/>
                </a:solidFill>
                <a:effectLst/>
                <a:latin typeface="+mn-lt"/>
                <a:ea typeface="+mn-ea"/>
                <a:cs typeface="+mn-cs"/>
              </a:rPr>
              <a:t> for </a:t>
            </a:r>
            <a:r>
              <a:rPr lang="it-IT" sz="1200" b="0" i="0" kern="1200" dirty="0" err="1">
                <a:solidFill>
                  <a:schemeClr val="tx1"/>
                </a:solidFill>
                <a:effectLst/>
                <a:latin typeface="+mn-lt"/>
                <a:ea typeface="+mn-ea"/>
                <a:cs typeface="+mn-cs"/>
              </a:rPr>
              <a:t>Metabolic</a:t>
            </a:r>
            <a:r>
              <a:rPr lang="it-IT" sz="1200" b="0" i="0" kern="1200" dirty="0">
                <a:solidFill>
                  <a:schemeClr val="tx1"/>
                </a:solidFill>
                <a:effectLst/>
                <a:latin typeface="+mn-lt"/>
                <a:ea typeface="+mn-ea"/>
                <a:cs typeface="+mn-cs"/>
              </a:rPr>
              <a:t> </a:t>
            </a:r>
            <a:r>
              <a:rPr lang="it-IT" sz="1200" b="0" i="0" kern="1200" dirty="0" err="1">
                <a:solidFill>
                  <a:schemeClr val="tx1"/>
                </a:solidFill>
                <a:effectLst/>
                <a:latin typeface="+mn-lt"/>
                <a:ea typeface="+mn-ea"/>
                <a:cs typeface="+mn-cs"/>
              </a:rPr>
              <a:t>Dysfunction</a:t>
            </a:r>
            <a:r>
              <a:rPr lang="it-IT" sz="1200" b="0" i="0" kern="1200" dirty="0">
                <a:solidFill>
                  <a:schemeClr val="tx1"/>
                </a:solidFill>
                <a:effectLst/>
                <a:latin typeface="+mn-lt"/>
                <a:ea typeface="+mn-ea"/>
                <a:cs typeface="+mn-cs"/>
              </a:rPr>
              <a:t>-Associated </a:t>
            </a:r>
            <a:r>
              <a:rPr lang="it-IT" sz="1200" b="0" i="0" kern="1200" dirty="0" err="1">
                <a:solidFill>
                  <a:schemeClr val="tx1"/>
                </a:solidFill>
                <a:effectLst/>
                <a:latin typeface="+mn-lt"/>
                <a:ea typeface="+mn-ea"/>
                <a:cs typeface="+mn-cs"/>
              </a:rPr>
              <a:t>Steatohepatitis</a:t>
            </a:r>
            <a:r>
              <a:rPr lang="it-IT" sz="1200" b="0" i="0" kern="1200" dirty="0">
                <a:solidFill>
                  <a:schemeClr val="tx1"/>
                </a:solidFill>
                <a:effectLst/>
                <a:latin typeface="+mn-lt"/>
                <a:ea typeface="+mn-ea"/>
                <a:cs typeface="+mn-cs"/>
              </a:rPr>
              <a:t> with </a:t>
            </a:r>
            <a:r>
              <a:rPr lang="it-IT" sz="1200" b="0" i="0" kern="1200" dirty="0" err="1">
                <a:solidFill>
                  <a:schemeClr val="tx1"/>
                </a:solidFill>
                <a:effectLst/>
                <a:latin typeface="+mn-lt"/>
                <a:ea typeface="+mn-ea"/>
                <a:cs typeface="+mn-cs"/>
              </a:rPr>
              <a:t>Liver</a:t>
            </a:r>
            <a:r>
              <a:rPr lang="it-IT" sz="1200" b="0" i="0" kern="1200" dirty="0">
                <a:solidFill>
                  <a:schemeClr val="tx1"/>
                </a:solidFill>
                <a:effectLst/>
                <a:latin typeface="+mn-lt"/>
                <a:ea typeface="+mn-ea"/>
                <a:cs typeface="+mn-cs"/>
              </a:rPr>
              <a:t> </a:t>
            </a:r>
            <a:r>
              <a:rPr lang="it-IT" sz="1200" b="0" i="0" kern="1200" dirty="0" err="1">
                <a:solidFill>
                  <a:schemeClr val="tx1"/>
                </a:solidFill>
                <a:effectLst/>
                <a:latin typeface="+mn-lt"/>
                <a:ea typeface="+mn-ea"/>
                <a:cs typeface="+mn-cs"/>
              </a:rPr>
              <a:t>Fibrosis</a:t>
            </a:r>
            <a:r>
              <a:rPr lang="it-IT" sz="1200" b="0" i="0" kern="1200" dirty="0">
                <a:solidFill>
                  <a:schemeClr val="tx1"/>
                </a:solidFill>
                <a:effectLst/>
                <a:latin typeface="+mn-lt"/>
                <a:ea typeface="+mn-ea"/>
                <a:cs typeface="+mn-cs"/>
              </a:rPr>
              <a:t>. N </a:t>
            </a:r>
            <a:r>
              <a:rPr lang="it-IT" sz="1200" b="0" i="0" kern="1200" dirty="0" err="1">
                <a:solidFill>
                  <a:schemeClr val="tx1"/>
                </a:solidFill>
                <a:effectLst/>
                <a:latin typeface="+mn-lt"/>
                <a:ea typeface="+mn-ea"/>
                <a:cs typeface="+mn-cs"/>
              </a:rPr>
              <a:t>Engl</a:t>
            </a:r>
            <a:r>
              <a:rPr lang="it-IT" sz="1200" b="0" i="0" kern="1200" dirty="0">
                <a:solidFill>
                  <a:schemeClr val="tx1"/>
                </a:solidFill>
                <a:effectLst/>
                <a:latin typeface="+mn-lt"/>
                <a:ea typeface="+mn-ea"/>
                <a:cs typeface="+mn-cs"/>
              </a:rPr>
              <a:t> J </a:t>
            </a:r>
            <a:r>
              <a:rPr lang="it-IT" sz="1200" b="0" i="0" kern="1200" dirty="0" err="1">
                <a:solidFill>
                  <a:schemeClr val="tx1"/>
                </a:solidFill>
                <a:effectLst/>
                <a:latin typeface="+mn-lt"/>
                <a:ea typeface="+mn-ea"/>
                <a:cs typeface="+mn-cs"/>
              </a:rPr>
              <a:t>Med</a:t>
            </a:r>
            <a:r>
              <a:rPr lang="it-IT" sz="1200" b="0" i="0" kern="1200" dirty="0">
                <a:solidFill>
                  <a:schemeClr val="tx1"/>
                </a:solidFill>
                <a:effectLst/>
                <a:latin typeface="+mn-lt"/>
                <a:ea typeface="+mn-ea"/>
                <a:cs typeface="+mn-cs"/>
              </a:rPr>
              <a:t>. 2024 Jul 25;391(4):299-310. </a:t>
            </a:r>
            <a:r>
              <a:rPr lang="it-IT" sz="1200" b="0" i="0" kern="1200" dirty="0" err="1">
                <a:solidFill>
                  <a:schemeClr val="tx1"/>
                </a:solidFill>
                <a:effectLst/>
                <a:latin typeface="+mn-lt"/>
                <a:ea typeface="+mn-ea"/>
                <a:cs typeface="+mn-cs"/>
              </a:rPr>
              <a:t>doi</a:t>
            </a:r>
            <a:r>
              <a:rPr lang="it-IT" sz="1200" b="0" i="0" kern="1200" dirty="0">
                <a:solidFill>
                  <a:schemeClr val="tx1"/>
                </a:solidFill>
                <a:effectLst/>
                <a:latin typeface="+mn-lt"/>
                <a:ea typeface="+mn-ea"/>
                <a:cs typeface="+mn-cs"/>
              </a:rPr>
              <a:t>: 10.1056/NEJMoa2401943. Epub 2024 </a:t>
            </a:r>
            <a:r>
              <a:rPr lang="it-IT" sz="1200" b="0" i="0" kern="1200" dirty="0" err="1">
                <a:solidFill>
                  <a:schemeClr val="tx1"/>
                </a:solidFill>
                <a:effectLst/>
                <a:latin typeface="+mn-lt"/>
                <a:ea typeface="+mn-ea"/>
                <a:cs typeface="+mn-cs"/>
              </a:rPr>
              <a:t>Jun</a:t>
            </a:r>
            <a:r>
              <a:rPr lang="it-IT" sz="1200" b="0" i="0" kern="1200" dirty="0">
                <a:solidFill>
                  <a:schemeClr val="tx1"/>
                </a:solidFill>
                <a:effectLst/>
                <a:latin typeface="+mn-lt"/>
                <a:ea typeface="+mn-ea"/>
                <a:cs typeface="+mn-cs"/>
              </a:rPr>
              <a:t> 8. PMID: 38856224.</a:t>
            </a:r>
            <a:endParaRPr lang="it-IT" dirty="0"/>
          </a:p>
          <a:p>
            <a:endParaRPr lang="it-IT" dirty="0"/>
          </a:p>
        </p:txBody>
      </p:sp>
      <p:sp>
        <p:nvSpPr>
          <p:cNvPr id="4" name="Segnaposto numero diapositiva 3"/>
          <p:cNvSpPr>
            <a:spLocks noGrp="1"/>
          </p:cNvSpPr>
          <p:nvPr>
            <p:ph type="sldNum" sz="quarter" idx="5"/>
          </p:nvPr>
        </p:nvSpPr>
        <p:spPr/>
        <p:txBody>
          <a:bodyPr/>
          <a:lstStyle/>
          <a:p>
            <a:fld id="{97902569-AEB2-48F5-8D77-986E1BD939F8}" type="slidenum">
              <a:rPr lang="it-IT" smtClean="0"/>
              <a:t>31</a:t>
            </a:fld>
            <a:endParaRPr lang="it-IT"/>
          </a:p>
        </p:txBody>
      </p:sp>
    </p:spTree>
    <p:extLst>
      <p:ext uri="{BB962C8B-B14F-4D97-AF65-F5344CB8AC3E}">
        <p14:creationId xmlns:p14="http://schemas.microsoft.com/office/powerpoint/2010/main" val="12108613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dirty="0"/>
              <a:t>Krüger N, </a:t>
            </a:r>
            <a:r>
              <a:rPr lang="it-IT" dirty="0" err="1"/>
              <a:t>Schneeweiss</a:t>
            </a:r>
            <a:r>
              <a:rPr lang="it-IT" dirty="0"/>
              <a:t> S, Fuse K, et al. Semaglutide and </a:t>
            </a:r>
            <a:r>
              <a:rPr lang="it-IT" dirty="0" err="1"/>
              <a:t>Tirzepatide</a:t>
            </a:r>
            <a:r>
              <a:rPr lang="it-IT" dirty="0"/>
              <a:t> in </a:t>
            </a:r>
            <a:r>
              <a:rPr lang="it-IT" dirty="0" err="1"/>
              <a:t>Patients</a:t>
            </a:r>
            <a:r>
              <a:rPr lang="it-IT" dirty="0"/>
              <a:t> With Heart </a:t>
            </a:r>
            <a:r>
              <a:rPr lang="it-IT" dirty="0" err="1"/>
              <a:t>Failure</a:t>
            </a:r>
            <a:r>
              <a:rPr lang="it-IT" dirty="0"/>
              <a:t> With </a:t>
            </a:r>
            <a:r>
              <a:rPr lang="it-IT" dirty="0" err="1"/>
              <a:t>Preserved</a:t>
            </a:r>
            <a:r>
              <a:rPr lang="it-IT" dirty="0"/>
              <a:t> </a:t>
            </a:r>
            <a:r>
              <a:rPr lang="it-IT" dirty="0" err="1"/>
              <a:t>Ejection</a:t>
            </a:r>
            <a:r>
              <a:rPr lang="it-IT" dirty="0"/>
              <a:t> </a:t>
            </a:r>
            <a:r>
              <a:rPr lang="it-IT" dirty="0" err="1"/>
              <a:t>Fraction</a:t>
            </a:r>
            <a:r>
              <a:rPr lang="it-IT" dirty="0"/>
              <a:t>. JAMA. </a:t>
            </a:r>
            <a:r>
              <a:rPr lang="it-IT" dirty="0" err="1"/>
              <a:t>Published</a:t>
            </a:r>
            <a:r>
              <a:rPr lang="it-IT" dirty="0"/>
              <a:t> online August 31, 2025. doi:10.1001/jama.2025.14092</a:t>
            </a:r>
          </a:p>
          <a:p>
            <a:endParaRPr lang="it-IT" dirty="0"/>
          </a:p>
        </p:txBody>
      </p:sp>
      <p:sp>
        <p:nvSpPr>
          <p:cNvPr id="4" name="Segnaposto numero diapositiva 3"/>
          <p:cNvSpPr>
            <a:spLocks noGrp="1"/>
          </p:cNvSpPr>
          <p:nvPr>
            <p:ph type="sldNum" sz="quarter" idx="5"/>
          </p:nvPr>
        </p:nvSpPr>
        <p:spPr/>
        <p:txBody>
          <a:bodyPr/>
          <a:lstStyle/>
          <a:p>
            <a:fld id="{97902569-AEB2-48F5-8D77-986E1BD939F8}" type="slidenum">
              <a:rPr lang="it-IT" smtClean="0"/>
              <a:t>32</a:t>
            </a:fld>
            <a:endParaRPr lang="it-IT"/>
          </a:p>
        </p:txBody>
      </p:sp>
    </p:spTree>
    <p:extLst>
      <p:ext uri="{BB962C8B-B14F-4D97-AF65-F5344CB8AC3E}">
        <p14:creationId xmlns:p14="http://schemas.microsoft.com/office/powerpoint/2010/main" val="6800680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2AC57D-A4FC-866B-F607-836217EC6A66}"/>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39CCC022-F3BD-57F8-ADAB-0E9DD191AC46}"/>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3C8FF028-297F-FD79-2DF4-50E6610C2257}"/>
              </a:ext>
            </a:extLst>
          </p:cNvPr>
          <p:cNvSpPr>
            <a:spLocks noGrp="1"/>
          </p:cNvSpPr>
          <p:nvPr>
            <p:ph type="body" idx="1"/>
          </p:nvPr>
        </p:nvSpPr>
        <p:spPr/>
        <p:txBody>
          <a:bodyPr/>
          <a:lstStyle/>
          <a:p>
            <a:r>
              <a:rPr lang="it-IT" sz="1200" b="0" i="0" kern="1200" dirty="0">
                <a:solidFill>
                  <a:schemeClr val="tx1"/>
                </a:solidFill>
                <a:effectLst/>
                <a:latin typeface="+mn-lt"/>
                <a:ea typeface="+mn-ea"/>
                <a:cs typeface="+mn-cs"/>
              </a:rPr>
              <a:t>Gandhi A, </a:t>
            </a:r>
            <a:r>
              <a:rPr lang="it-IT" sz="1200" b="0" i="0" kern="1200" dirty="0" err="1">
                <a:solidFill>
                  <a:schemeClr val="tx1"/>
                </a:solidFill>
                <a:effectLst/>
                <a:latin typeface="+mn-lt"/>
                <a:ea typeface="+mn-ea"/>
                <a:cs typeface="+mn-cs"/>
              </a:rPr>
              <a:t>Bhatt</a:t>
            </a:r>
            <a:r>
              <a:rPr lang="it-IT" sz="1200" b="0" i="0" kern="1200" dirty="0">
                <a:solidFill>
                  <a:schemeClr val="tx1"/>
                </a:solidFill>
                <a:effectLst/>
                <a:latin typeface="+mn-lt"/>
                <a:ea typeface="+mn-ea"/>
                <a:cs typeface="+mn-cs"/>
              </a:rPr>
              <a:t> N, </a:t>
            </a:r>
            <a:r>
              <a:rPr lang="it-IT" sz="1200" b="0" i="0" kern="1200" dirty="0" err="1">
                <a:solidFill>
                  <a:schemeClr val="tx1"/>
                </a:solidFill>
                <a:effectLst/>
                <a:latin typeface="+mn-lt"/>
                <a:ea typeface="+mn-ea"/>
                <a:cs typeface="+mn-cs"/>
              </a:rPr>
              <a:t>Parhizgar</a:t>
            </a:r>
            <a:r>
              <a:rPr lang="it-IT" sz="1200" b="0" i="0" kern="1200" dirty="0">
                <a:solidFill>
                  <a:schemeClr val="tx1"/>
                </a:solidFill>
                <a:effectLst/>
                <a:latin typeface="+mn-lt"/>
                <a:ea typeface="+mn-ea"/>
                <a:cs typeface="+mn-cs"/>
              </a:rPr>
              <a:t> A. Comparative </a:t>
            </a:r>
            <a:r>
              <a:rPr lang="it-IT" sz="1200" b="0" i="0" kern="1200" dirty="0" err="1">
                <a:solidFill>
                  <a:schemeClr val="tx1"/>
                </a:solidFill>
                <a:effectLst/>
                <a:latin typeface="+mn-lt"/>
                <a:ea typeface="+mn-ea"/>
                <a:cs typeface="+mn-cs"/>
              </a:rPr>
              <a:t>Renal</a:t>
            </a:r>
            <a:r>
              <a:rPr lang="it-IT" sz="1200" b="0" i="0" kern="1200" dirty="0">
                <a:solidFill>
                  <a:schemeClr val="tx1"/>
                </a:solidFill>
                <a:effectLst/>
                <a:latin typeface="+mn-lt"/>
                <a:ea typeface="+mn-ea"/>
                <a:cs typeface="+mn-cs"/>
              </a:rPr>
              <a:t> </a:t>
            </a:r>
            <a:r>
              <a:rPr lang="it-IT" sz="1200" b="0" i="0" kern="1200" dirty="0" err="1">
                <a:solidFill>
                  <a:schemeClr val="tx1"/>
                </a:solidFill>
                <a:effectLst/>
                <a:latin typeface="+mn-lt"/>
                <a:ea typeface="+mn-ea"/>
                <a:cs typeface="+mn-cs"/>
              </a:rPr>
              <a:t>Safety</a:t>
            </a:r>
            <a:r>
              <a:rPr lang="it-IT" sz="1200" b="0" i="0" kern="1200" dirty="0">
                <a:solidFill>
                  <a:schemeClr val="tx1"/>
                </a:solidFill>
                <a:effectLst/>
                <a:latin typeface="+mn-lt"/>
                <a:ea typeface="+mn-ea"/>
                <a:cs typeface="+mn-cs"/>
              </a:rPr>
              <a:t> of </a:t>
            </a:r>
            <a:r>
              <a:rPr lang="it-IT" sz="1200" b="0" i="0" kern="1200" dirty="0" err="1">
                <a:solidFill>
                  <a:schemeClr val="tx1"/>
                </a:solidFill>
                <a:effectLst/>
                <a:latin typeface="+mn-lt"/>
                <a:ea typeface="+mn-ea"/>
                <a:cs typeface="+mn-cs"/>
              </a:rPr>
              <a:t>Tirzepatide</a:t>
            </a:r>
            <a:r>
              <a:rPr lang="it-IT" sz="1200" b="0" i="0" kern="1200" dirty="0">
                <a:solidFill>
                  <a:schemeClr val="tx1"/>
                </a:solidFill>
                <a:effectLst/>
                <a:latin typeface="+mn-lt"/>
                <a:ea typeface="+mn-ea"/>
                <a:cs typeface="+mn-cs"/>
              </a:rPr>
              <a:t> and Semaglutide: An FDA </a:t>
            </a:r>
            <a:r>
              <a:rPr lang="it-IT" sz="1200" b="0" i="0" kern="1200" dirty="0" err="1">
                <a:solidFill>
                  <a:schemeClr val="tx1"/>
                </a:solidFill>
                <a:effectLst/>
                <a:latin typeface="+mn-lt"/>
                <a:ea typeface="+mn-ea"/>
                <a:cs typeface="+mn-cs"/>
              </a:rPr>
              <a:t>Adverse</a:t>
            </a:r>
            <a:r>
              <a:rPr lang="it-IT" sz="1200" b="0" i="0" kern="1200" dirty="0">
                <a:solidFill>
                  <a:schemeClr val="tx1"/>
                </a:solidFill>
                <a:effectLst/>
                <a:latin typeface="+mn-lt"/>
                <a:ea typeface="+mn-ea"/>
                <a:cs typeface="+mn-cs"/>
              </a:rPr>
              <a:t> Event Reporting System (FAERS)-</a:t>
            </a:r>
            <a:r>
              <a:rPr lang="it-IT" sz="1200" b="0" i="0" kern="1200" dirty="0" err="1">
                <a:solidFill>
                  <a:schemeClr val="tx1"/>
                </a:solidFill>
                <a:effectLst/>
                <a:latin typeface="+mn-lt"/>
                <a:ea typeface="+mn-ea"/>
                <a:cs typeface="+mn-cs"/>
              </a:rPr>
              <a:t>Disproportionality</a:t>
            </a:r>
            <a:r>
              <a:rPr lang="it-IT" sz="1200" b="0" i="0" kern="1200" dirty="0">
                <a:solidFill>
                  <a:schemeClr val="tx1"/>
                </a:solidFill>
                <a:effectLst/>
                <a:latin typeface="+mn-lt"/>
                <a:ea typeface="+mn-ea"/>
                <a:cs typeface="+mn-cs"/>
              </a:rPr>
              <a:t> Study. J </a:t>
            </a:r>
            <a:r>
              <a:rPr lang="it-IT" sz="1200" b="0" i="0" kern="1200" dirty="0" err="1">
                <a:solidFill>
                  <a:schemeClr val="tx1"/>
                </a:solidFill>
                <a:effectLst/>
                <a:latin typeface="+mn-lt"/>
                <a:ea typeface="+mn-ea"/>
                <a:cs typeface="+mn-cs"/>
              </a:rPr>
              <a:t>Clin</a:t>
            </a:r>
            <a:r>
              <a:rPr lang="it-IT" sz="1200" b="0" i="0" kern="1200" dirty="0">
                <a:solidFill>
                  <a:schemeClr val="tx1"/>
                </a:solidFill>
                <a:effectLst/>
                <a:latin typeface="+mn-lt"/>
                <a:ea typeface="+mn-ea"/>
                <a:cs typeface="+mn-cs"/>
              </a:rPr>
              <a:t> </a:t>
            </a:r>
            <a:r>
              <a:rPr lang="it-IT" sz="1200" b="0" i="0" kern="1200" dirty="0" err="1">
                <a:solidFill>
                  <a:schemeClr val="tx1"/>
                </a:solidFill>
                <a:effectLst/>
                <a:latin typeface="+mn-lt"/>
                <a:ea typeface="+mn-ea"/>
                <a:cs typeface="+mn-cs"/>
              </a:rPr>
              <a:t>Med</a:t>
            </a:r>
            <a:r>
              <a:rPr lang="it-IT" sz="1200" b="0" i="0" kern="1200" dirty="0">
                <a:solidFill>
                  <a:schemeClr val="tx1"/>
                </a:solidFill>
                <a:effectLst/>
                <a:latin typeface="+mn-lt"/>
                <a:ea typeface="+mn-ea"/>
                <a:cs typeface="+mn-cs"/>
              </a:rPr>
              <a:t>. 2025 </a:t>
            </a:r>
            <a:r>
              <a:rPr lang="it-IT" sz="1200" b="0" i="0" kern="1200" dirty="0" err="1">
                <a:solidFill>
                  <a:schemeClr val="tx1"/>
                </a:solidFill>
                <a:effectLst/>
                <a:latin typeface="+mn-lt"/>
                <a:ea typeface="+mn-ea"/>
                <a:cs typeface="+mn-cs"/>
              </a:rPr>
              <a:t>Oct</a:t>
            </a:r>
            <a:r>
              <a:rPr lang="it-IT" sz="1200" b="0" i="0" kern="1200" dirty="0">
                <a:solidFill>
                  <a:schemeClr val="tx1"/>
                </a:solidFill>
                <a:effectLst/>
                <a:latin typeface="+mn-lt"/>
                <a:ea typeface="+mn-ea"/>
                <a:cs typeface="+mn-cs"/>
              </a:rPr>
              <a:t> 29;14(21):7678. </a:t>
            </a:r>
            <a:r>
              <a:rPr lang="it-IT" sz="1200" b="0" i="0" kern="1200" dirty="0" err="1">
                <a:solidFill>
                  <a:schemeClr val="tx1"/>
                </a:solidFill>
                <a:effectLst/>
                <a:latin typeface="+mn-lt"/>
                <a:ea typeface="+mn-ea"/>
                <a:cs typeface="+mn-cs"/>
              </a:rPr>
              <a:t>doi</a:t>
            </a:r>
            <a:r>
              <a:rPr lang="it-IT" sz="1200" b="0" i="0" kern="1200" dirty="0">
                <a:solidFill>
                  <a:schemeClr val="tx1"/>
                </a:solidFill>
                <a:effectLst/>
                <a:latin typeface="+mn-lt"/>
                <a:ea typeface="+mn-ea"/>
                <a:cs typeface="+mn-cs"/>
              </a:rPr>
              <a:t>: 10.3390/jcm14217678. PMID: 41227073; PMCID: PMC12610529</a:t>
            </a:r>
          </a:p>
        </p:txBody>
      </p:sp>
      <p:sp>
        <p:nvSpPr>
          <p:cNvPr id="4" name="Segnaposto numero diapositiva 3">
            <a:extLst>
              <a:ext uri="{FF2B5EF4-FFF2-40B4-BE49-F238E27FC236}">
                <a16:creationId xmlns:a16="http://schemas.microsoft.com/office/drawing/2014/main" id="{A5A5E515-811F-6F39-75DD-559BF754FA9F}"/>
              </a:ext>
            </a:extLst>
          </p:cNvPr>
          <p:cNvSpPr>
            <a:spLocks noGrp="1"/>
          </p:cNvSpPr>
          <p:nvPr>
            <p:ph type="sldNum" sz="quarter" idx="5"/>
          </p:nvPr>
        </p:nvSpPr>
        <p:spPr/>
        <p:txBody>
          <a:bodyPr/>
          <a:lstStyle/>
          <a:p>
            <a:fld id="{97902569-AEB2-48F5-8D77-986E1BD939F8}" type="slidenum">
              <a:rPr lang="it-IT" smtClean="0"/>
              <a:t>33</a:t>
            </a:fld>
            <a:endParaRPr lang="it-IT"/>
          </a:p>
        </p:txBody>
      </p:sp>
    </p:spTree>
    <p:extLst>
      <p:ext uri="{BB962C8B-B14F-4D97-AF65-F5344CB8AC3E}">
        <p14:creationId xmlns:p14="http://schemas.microsoft.com/office/powerpoint/2010/main" val="12175247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D0A74A-B31D-7AD9-F64D-00A723C98D18}"/>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825E0D65-241F-E0BD-2544-1A210FC5FE44}"/>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2551A534-7729-ADEC-2172-03DB5A08E1FF}"/>
              </a:ext>
            </a:extLst>
          </p:cNvPr>
          <p:cNvSpPr>
            <a:spLocks noGrp="1"/>
          </p:cNvSpPr>
          <p:nvPr>
            <p:ph type="body" idx="1"/>
          </p:nvPr>
        </p:nvSpPr>
        <p:spPr/>
        <p:txBody>
          <a:bodyPr/>
          <a:lstStyle/>
          <a:p>
            <a:r>
              <a:rPr lang="it-IT" sz="1200" b="0" i="0" kern="1200" dirty="0">
                <a:solidFill>
                  <a:schemeClr val="tx1"/>
                </a:solidFill>
                <a:effectLst/>
                <a:latin typeface="+mn-lt"/>
                <a:ea typeface="+mn-ea"/>
                <a:cs typeface="+mn-cs"/>
              </a:rPr>
              <a:t>Gandhi A, </a:t>
            </a:r>
            <a:r>
              <a:rPr lang="it-IT" sz="1200" b="0" i="0" kern="1200" dirty="0" err="1">
                <a:solidFill>
                  <a:schemeClr val="tx1"/>
                </a:solidFill>
                <a:effectLst/>
                <a:latin typeface="+mn-lt"/>
                <a:ea typeface="+mn-ea"/>
                <a:cs typeface="+mn-cs"/>
              </a:rPr>
              <a:t>Bhatt</a:t>
            </a:r>
            <a:r>
              <a:rPr lang="it-IT" sz="1200" b="0" i="0" kern="1200" dirty="0">
                <a:solidFill>
                  <a:schemeClr val="tx1"/>
                </a:solidFill>
                <a:effectLst/>
                <a:latin typeface="+mn-lt"/>
                <a:ea typeface="+mn-ea"/>
                <a:cs typeface="+mn-cs"/>
              </a:rPr>
              <a:t> N, </a:t>
            </a:r>
            <a:r>
              <a:rPr lang="it-IT" sz="1200" b="0" i="0" kern="1200" dirty="0" err="1">
                <a:solidFill>
                  <a:schemeClr val="tx1"/>
                </a:solidFill>
                <a:effectLst/>
                <a:latin typeface="+mn-lt"/>
                <a:ea typeface="+mn-ea"/>
                <a:cs typeface="+mn-cs"/>
              </a:rPr>
              <a:t>Parhizgar</a:t>
            </a:r>
            <a:r>
              <a:rPr lang="it-IT" sz="1200" b="0" i="0" kern="1200" dirty="0">
                <a:solidFill>
                  <a:schemeClr val="tx1"/>
                </a:solidFill>
                <a:effectLst/>
                <a:latin typeface="+mn-lt"/>
                <a:ea typeface="+mn-ea"/>
                <a:cs typeface="+mn-cs"/>
              </a:rPr>
              <a:t> A. Comparative </a:t>
            </a:r>
            <a:r>
              <a:rPr lang="it-IT" sz="1200" b="0" i="0" kern="1200" dirty="0" err="1">
                <a:solidFill>
                  <a:schemeClr val="tx1"/>
                </a:solidFill>
                <a:effectLst/>
                <a:latin typeface="+mn-lt"/>
                <a:ea typeface="+mn-ea"/>
                <a:cs typeface="+mn-cs"/>
              </a:rPr>
              <a:t>Renal</a:t>
            </a:r>
            <a:r>
              <a:rPr lang="it-IT" sz="1200" b="0" i="0" kern="1200" dirty="0">
                <a:solidFill>
                  <a:schemeClr val="tx1"/>
                </a:solidFill>
                <a:effectLst/>
                <a:latin typeface="+mn-lt"/>
                <a:ea typeface="+mn-ea"/>
                <a:cs typeface="+mn-cs"/>
              </a:rPr>
              <a:t> </a:t>
            </a:r>
            <a:r>
              <a:rPr lang="it-IT" sz="1200" b="0" i="0" kern="1200" dirty="0" err="1">
                <a:solidFill>
                  <a:schemeClr val="tx1"/>
                </a:solidFill>
                <a:effectLst/>
                <a:latin typeface="+mn-lt"/>
                <a:ea typeface="+mn-ea"/>
                <a:cs typeface="+mn-cs"/>
              </a:rPr>
              <a:t>Safety</a:t>
            </a:r>
            <a:r>
              <a:rPr lang="it-IT" sz="1200" b="0" i="0" kern="1200" dirty="0">
                <a:solidFill>
                  <a:schemeClr val="tx1"/>
                </a:solidFill>
                <a:effectLst/>
                <a:latin typeface="+mn-lt"/>
                <a:ea typeface="+mn-ea"/>
                <a:cs typeface="+mn-cs"/>
              </a:rPr>
              <a:t> of </a:t>
            </a:r>
            <a:r>
              <a:rPr lang="it-IT" sz="1200" b="0" i="0" kern="1200" dirty="0" err="1">
                <a:solidFill>
                  <a:schemeClr val="tx1"/>
                </a:solidFill>
                <a:effectLst/>
                <a:latin typeface="+mn-lt"/>
                <a:ea typeface="+mn-ea"/>
                <a:cs typeface="+mn-cs"/>
              </a:rPr>
              <a:t>Tirzepatide</a:t>
            </a:r>
            <a:r>
              <a:rPr lang="it-IT" sz="1200" b="0" i="0" kern="1200" dirty="0">
                <a:solidFill>
                  <a:schemeClr val="tx1"/>
                </a:solidFill>
                <a:effectLst/>
                <a:latin typeface="+mn-lt"/>
                <a:ea typeface="+mn-ea"/>
                <a:cs typeface="+mn-cs"/>
              </a:rPr>
              <a:t> and Semaglutide: An FDA </a:t>
            </a:r>
            <a:r>
              <a:rPr lang="it-IT" sz="1200" b="0" i="0" kern="1200" dirty="0" err="1">
                <a:solidFill>
                  <a:schemeClr val="tx1"/>
                </a:solidFill>
                <a:effectLst/>
                <a:latin typeface="+mn-lt"/>
                <a:ea typeface="+mn-ea"/>
                <a:cs typeface="+mn-cs"/>
              </a:rPr>
              <a:t>Adverse</a:t>
            </a:r>
            <a:r>
              <a:rPr lang="it-IT" sz="1200" b="0" i="0" kern="1200" dirty="0">
                <a:solidFill>
                  <a:schemeClr val="tx1"/>
                </a:solidFill>
                <a:effectLst/>
                <a:latin typeface="+mn-lt"/>
                <a:ea typeface="+mn-ea"/>
                <a:cs typeface="+mn-cs"/>
              </a:rPr>
              <a:t> Event Reporting System (FAERS)-</a:t>
            </a:r>
            <a:r>
              <a:rPr lang="it-IT" sz="1200" b="0" i="0" kern="1200" dirty="0" err="1">
                <a:solidFill>
                  <a:schemeClr val="tx1"/>
                </a:solidFill>
                <a:effectLst/>
                <a:latin typeface="+mn-lt"/>
                <a:ea typeface="+mn-ea"/>
                <a:cs typeface="+mn-cs"/>
              </a:rPr>
              <a:t>Disproportionality</a:t>
            </a:r>
            <a:r>
              <a:rPr lang="it-IT" sz="1200" b="0" i="0" kern="1200" dirty="0">
                <a:solidFill>
                  <a:schemeClr val="tx1"/>
                </a:solidFill>
                <a:effectLst/>
                <a:latin typeface="+mn-lt"/>
                <a:ea typeface="+mn-ea"/>
                <a:cs typeface="+mn-cs"/>
              </a:rPr>
              <a:t> Study. J </a:t>
            </a:r>
            <a:r>
              <a:rPr lang="it-IT" sz="1200" b="0" i="0" kern="1200" dirty="0" err="1">
                <a:solidFill>
                  <a:schemeClr val="tx1"/>
                </a:solidFill>
                <a:effectLst/>
                <a:latin typeface="+mn-lt"/>
                <a:ea typeface="+mn-ea"/>
                <a:cs typeface="+mn-cs"/>
              </a:rPr>
              <a:t>Clin</a:t>
            </a:r>
            <a:r>
              <a:rPr lang="it-IT" sz="1200" b="0" i="0" kern="1200" dirty="0">
                <a:solidFill>
                  <a:schemeClr val="tx1"/>
                </a:solidFill>
                <a:effectLst/>
                <a:latin typeface="+mn-lt"/>
                <a:ea typeface="+mn-ea"/>
                <a:cs typeface="+mn-cs"/>
              </a:rPr>
              <a:t> </a:t>
            </a:r>
            <a:r>
              <a:rPr lang="it-IT" sz="1200" b="0" i="0" kern="1200" dirty="0" err="1">
                <a:solidFill>
                  <a:schemeClr val="tx1"/>
                </a:solidFill>
                <a:effectLst/>
                <a:latin typeface="+mn-lt"/>
                <a:ea typeface="+mn-ea"/>
                <a:cs typeface="+mn-cs"/>
              </a:rPr>
              <a:t>Med</a:t>
            </a:r>
            <a:r>
              <a:rPr lang="it-IT" sz="1200" b="0" i="0" kern="1200" dirty="0">
                <a:solidFill>
                  <a:schemeClr val="tx1"/>
                </a:solidFill>
                <a:effectLst/>
                <a:latin typeface="+mn-lt"/>
                <a:ea typeface="+mn-ea"/>
                <a:cs typeface="+mn-cs"/>
              </a:rPr>
              <a:t>. 2025 </a:t>
            </a:r>
            <a:r>
              <a:rPr lang="it-IT" sz="1200" b="0" i="0" kern="1200" dirty="0" err="1">
                <a:solidFill>
                  <a:schemeClr val="tx1"/>
                </a:solidFill>
                <a:effectLst/>
                <a:latin typeface="+mn-lt"/>
                <a:ea typeface="+mn-ea"/>
                <a:cs typeface="+mn-cs"/>
              </a:rPr>
              <a:t>Oct</a:t>
            </a:r>
            <a:r>
              <a:rPr lang="it-IT" sz="1200" b="0" i="0" kern="1200" dirty="0">
                <a:solidFill>
                  <a:schemeClr val="tx1"/>
                </a:solidFill>
                <a:effectLst/>
                <a:latin typeface="+mn-lt"/>
                <a:ea typeface="+mn-ea"/>
                <a:cs typeface="+mn-cs"/>
              </a:rPr>
              <a:t> 29;14(21):7678. </a:t>
            </a:r>
            <a:r>
              <a:rPr lang="it-IT" sz="1200" b="0" i="0" kern="1200" dirty="0" err="1">
                <a:solidFill>
                  <a:schemeClr val="tx1"/>
                </a:solidFill>
                <a:effectLst/>
                <a:latin typeface="+mn-lt"/>
                <a:ea typeface="+mn-ea"/>
                <a:cs typeface="+mn-cs"/>
              </a:rPr>
              <a:t>doi</a:t>
            </a:r>
            <a:r>
              <a:rPr lang="it-IT" sz="1200" b="0" i="0" kern="1200" dirty="0">
                <a:solidFill>
                  <a:schemeClr val="tx1"/>
                </a:solidFill>
                <a:effectLst/>
                <a:latin typeface="+mn-lt"/>
                <a:ea typeface="+mn-ea"/>
                <a:cs typeface="+mn-cs"/>
              </a:rPr>
              <a:t>: 10.3390/jcm14217678. PMID: 41227073; PMCID: PMC12610529</a:t>
            </a:r>
          </a:p>
        </p:txBody>
      </p:sp>
      <p:sp>
        <p:nvSpPr>
          <p:cNvPr id="4" name="Segnaposto numero diapositiva 3">
            <a:extLst>
              <a:ext uri="{FF2B5EF4-FFF2-40B4-BE49-F238E27FC236}">
                <a16:creationId xmlns:a16="http://schemas.microsoft.com/office/drawing/2014/main" id="{F2E59D3B-B53F-74A2-3AC0-C28841B601B1}"/>
              </a:ext>
            </a:extLst>
          </p:cNvPr>
          <p:cNvSpPr>
            <a:spLocks noGrp="1"/>
          </p:cNvSpPr>
          <p:nvPr>
            <p:ph type="sldNum" sz="quarter" idx="5"/>
          </p:nvPr>
        </p:nvSpPr>
        <p:spPr/>
        <p:txBody>
          <a:bodyPr/>
          <a:lstStyle/>
          <a:p>
            <a:fld id="{97902569-AEB2-48F5-8D77-986E1BD939F8}" type="slidenum">
              <a:rPr lang="it-IT" smtClean="0"/>
              <a:t>34</a:t>
            </a:fld>
            <a:endParaRPr lang="it-IT"/>
          </a:p>
        </p:txBody>
      </p:sp>
    </p:spTree>
    <p:extLst>
      <p:ext uri="{BB962C8B-B14F-4D97-AF65-F5344CB8AC3E}">
        <p14:creationId xmlns:p14="http://schemas.microsoft.com/office/powerpoint/2010/main" val="13940433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dirty="0" err="1"/>
              <a:t>Orforglipron</a:t>
            </a:r>
            <a:r>
              <a:rPr lang="it-IT" dirty="0"/>
              <a:t>: </a:t>
            </a:r>
            <a:r>
              <a:rPr lang="it-IT" sz="1200" b="0" i="0" kern="1200" dirty="0">
                <a:solidFill>
                  <a:schemeClr val="tx1"/>
                </a:solidFill>
                <a:effectLst/>
                <a:latin typeface="+mn-lt"/>
                <a:ea typeface="+mn-ea"/>
                <a:cs typeface="+mn-cs"/>
              </a:rPr>
              <a:t>primo agonista orale non peptidico del recettore GLP-1 </a:t>
            </a:r>
            <a:r>
              <a:rPr lang="it-IT" dirty="0"/>
              <a:t>, dal 2026 sul mercato</a:t>
            </a:r>
          </a:p>
          <a:p>
            <a:endParaRPr lang="it-IT" dirty="0"/>
          </a:p>
        </p:txBody>
      </p:sp>
      <p:sp>
        <p:nvSpPr>
          <p:cNvPr id="4" name="Segnaposto numero diapositiva 3"/>
          <p:cNvSpPr>
            <a:spLocks noGrp="1"/>
          </p:cNvSpPr>
          <p:nvPr>
            <p:ph type="sldNum" sz="quarter" idx="5"/>
          </p:nvPr>
        </p:nvSpPr>
        <p:spPr/>
        <p:txBody>
          <a:bodyPr/>
          <a:lstStyle/>
          <a:p>
            <a:fld id="{97902569-AEB2-48F5-8D77-986E1BD939F8}" type="slidenum">
              <a:rPr lang="it-IT" smtClean="0"/>
              <a:t>36</a:t>
            </a:fld>
            <a:endParaRPr lang="it-IT"/>
          </a:p>
        </p:txBody>
      </p:sp>
    </p:spTree>
    <p:extLst>
      <p:ext uri="{BB962C8B-B14F-4D97-AF65-F5344CB8AC3E}">
        <p14:creationId xmlns:p14="http://schemas.microsoft.com/office/powerpoint/2010/main" val="39698193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L’approvazione è la conseguenza della valutazione dei dati dul programma di sviluppo clinico di fase 3 ATTAIN. Achieve-3 superiorità rispetto a semaglutide orale.</a:t>
            </a:r>
          </a:p>
        </p:txBody>
      </p:sp>
      <p:sp>
        <p:nvSpPr>
          <p:cNvPr id="4" name="Segnaposto numero diapositiva 3"/>
          <p:cNvSpPr>
            <a:spLocks noGrp="1"/>
          </p:cNvSpPr>
          <p:nvPr>
            <p:ph type="sldNum" sz="quarter" idx="5"/>
          </p:nvPr>
        </p:nvSpPr>
        <p:spPr/>
        <p:txBody>
          <a:bodyPr/>
          <a:lstStyle/>
          <a:p>
            <a:fld id="{97902569-AEB2-48F5-8D77-986E1BD939F8}" type="slidenum">
              <a:rPr lang="it-IT" smtClean="0"/>
              <a:t>37</a:t>
            </a:fld>
            <a:endParaRPr lang="it-IT"/>
          </a:p>
        </p:txBody>
      </p:sp>
    </p:spTree>
    <p:extLst>
      <p:ext uri="{BB962C8B-B14F-4D97-AF65-F5344CB8AC3E}">
        <p14:creationId xmlns:p14="http://schemas.microsoft.com/office/powerpoint/2010/main" val="9704475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200" b="0" i="0" kern="1200" dirty="0" err="1">
                <a:solidFill>
                  <a:schemeClr val="tx1"/>
                </a:solidFill>
                <a:effectLst/>
                <a:latin typeface="+mn-lt"/>
                <a:ea typeface="+mn-ea"/>
                <a:cs typeface="+mn-cs"/>
              </a:rPr>
              <a:t>Rosenstock</a:t>
            </a:r>
            <a:r>
              <a:rPr lang="it-IT" sz="1200" b="0" i="0" kern="1200" dirty="0">
                <a:solidFill>
                  <a:schemeClr val="tx1"/>
                </a:solidFill>
                <a:effectLst/>
                <a:latin typeface="+mn-lt"/>
                <a:ea typeface="+mn-ea"/>
                <a:cs typeface="+mn-cs"/>
              </a:rPr>
              <a:t> J, </a:t>
            </a:r>
            <a:r>
              <a:rPr lang="it-IT" sz="1200" b="0" i="0" kern="1200" dirty="0" err="1">
                <a:solidFill>
                  <a:schemeClr val="tx1"/>
                </a:solidFill>
                <a:effectLst/>
                <a:latin typeface="+mn-lt"/>
                <a:ea typeface="+mn-ea"/>
                <a:cs typeface="+mn-cs"/>
              </a:rPr>
              <a:t>Hsia</a:t>
            </a:r>
            <a:r>
              <a:rPr lang="it-IT" sz="1200" b="0" i="0" kern="1200" dirty="0">
                <a:solidFill>
                  <a:schemeClr val="tx1"/>
                </a:solidFill>
                <a:effectLst/>
                <a:latin typeface="+mn-lt"/>
                <a:ea typeface="+mn-ea"/>
                <a:cs typeface="+mn-cs"/>
              </a:rPr>
              <a:t> S, </a:t>
            </a:r>
            <a:r>
              <a:rPr lang="it-IT" sz="1200" b="0" i="0" kern="1200" dirty="0" err="1">
                <a:solidFill>
                  <a:schemeClr val="tx1"/>
                </a:solidFill>
                <a:effectLst/>
                <a:latin typeface="+mn-lt"/>
                <a:ea typeface="+mn-ea"/>
                <a:cs typeface="+mn-cs"/>
              </a:rPr>
              <a:t>Nevarez</a:t>
            </a:r>
            <a:r>
              <a:rPr lang="it-IT" sz="1200" b="0" i="0" kern="1200" dirty="0">
                <a:solidFill>
                  <a:schemeClr val="tx1"/>
                </a:solidFill>
                <a:effectLst/>
                <a:latin typeface="+mn-lt"/>
                <a:ea typeface="+mn-ea"/>
                <a:cs typeface="+mn-cs"/>
              </a:rPr>
              <a:t> Ruiz L, </a:t>
            </a:r>
            <a:r>
              <a:rPr lang="it-IT" sz="1200" b="0" i="0" kern="1200" dirty="0" err="1">
                <a:solidFill>
                  <a:schemeClr val="tx1"/>
                </a:solidFill>
                <a:effectLst/>
                <a:latin typeface="+mn-lt"/>
                <a:ea typeface="+mn-ea"/>
                <a:cs typeface="+mn-cs"/>
              </a:rPr>
              <a:t>Eyde</a:t>
            </a:r>
            <a:r>
              <a:rPr lang="it-IT" sz="1200" b="0" i="0" kern="1200" dirty="0">
                <a:solidFill>
                  <a:schemeClr val="tx1"/>
                </a:solidFill>
                <a:effectLst/>
                <a:latin typeface="+mn-lt"/>
                <a:ea typeface="+mn-ea"/>
                <a:cs typeface="+mn-cs"/>
              </a:rPr>
              <a:t> S, Cox D, </a:t>
            </a:r>
            <a:r>
              <a:rPr lang="it-IT" sz="1200" b="0" i="0" kern="1200" dirty="0" err="1">
                <a:solidFill>
                  <a:schemeClr val="tx1"/>
                </a:solidFill>
                <a:effectLst/>
                <a:latin typeface="+mn-lt"/>
                <a:ea typeface="+mn-ea"/>
                <a:cs typeface="+mn-cs"/>
              </a:rPr>
              <a:t>Wu</a:t>
            </a:r>
            <a:r>
              <a:rPr lang="it-IT" sz="1200" b="0" i="0" kern="1200" dirty="0">
                <a:solidFill>
                  <a:schemeClr val="tx1"/>
                </a:solidFill>
                <a:effectLst/>
                <a:latin typeface="+mn-lt"/>
                <a:ea typeface="+mn-ea"/>
                <a:cs typeface="+mn-cs"/>
              </a:rPr>
              <a:t> WS, </a:t>
            </a:r>
            <a:r>
              <a:rPr lang="it-IT" sz="1200" b="0" i="0" kern="1200" dirty="0" err="1">
                <a:solidFill>
                  <a:schemeClr val="tx1"/>
                </a:solidFill>
                <a:effectLst/>
                <a:latin typeface="+mn-lt"/>
                <a:ea typeface="+mn-ea"/>
                <a:cs typeface="+mn-cs"/>
              </a:rPr>
              <a:t>Liu</a:t>
            </a:r>
            <a:r>
              <a:rPr lang="it-IT" sz="1200" b="0" i="0" kern="1200" dirty="0">
                <a:solidFill>
                  <a:schemeClr val="tx1"/>
                </a:solidFill>
                <a:effectLst/>
                <a:latin typeface="+mn-lt"/>
                <a:ea typeface="+mn-ea"/>
                <a:cs typeface="+mn-cs"/>
              </a:rPr>
              <a:t> R, Li J, Fernández </a:t>
            </a:r>
            <a:r>
              <a:rPr lang="it-IT" sz="1200" b="0" i="0" kern="1200" dirty="0" err="1">
                <a:solidFill>
                  <a:schemeClr val="tx1"/>
                </a:solidFill>
                <a:effectLst/>
                <a:latin typeface="+mn-lt"/>
                <a:ea typeface="+mn-ea"/>
                <a:cs typeface="+mn-cs"/>
              </a:rPr>
              <a:t>Landó</a:t>
            </a:r>
            <a:r>
              <a:rPr lang="it-IT" sz="1200" b="0" i="0" kern="1200" dirty="0">
                <a:solidFill>
                  <a:schemeClr val="tx1"/>
                </a:solidFill>
                <a:effectLst/>
                <a:latin typeface="+mn-lt"/>
                <a:ea typeface="+mn-ea"/>
                <a:cs typeface="+mn-cs"/>
              </a:rPr>
              <a:t> L, </a:t>
            </a:r>
            <a:r>
              <a:rPr lang="it-IT" sz="1200" b="0" i="0" kern="1200" dirty="0" err="1">
                <a:solidFill>
                  <a:schemeClr val="tx1"/>
                </a:solidFill>
                <a:effectLst/>
                <a:latin typeface="+mn-lt"/>
                <a:ea typeface="+mn-ea"/>
                <a:cs typeface="+mn-cs"/>
              </a:rPr>
              <a:t>Denning</a:t>
            </a:r>
            <a:r>
              <a:rPr lang="it-IT" sz="1200" b="0" i="0" kern="1200" dirty="0">
                <a:solidFill>
                  <a:schemeClr val="tx1"/>
                </a:solidFill>
                <a:effectLst/>
                <a:latin typeface="+mn-lt"/>
                <a:ea typeface="+mn-ea"/>
                <a:cs typeface="+mn-cs"/>
              </a:rPr>
              <a:t> M, Ludwig L, Chen Y; ACHIEVE-1 Trial </a:t>
            </a:r>
            <a:r>
              <a:rPr lang="it-IT" sz="1200" b="0" i="0" kern="1200" dirty="0" err="1">
                <a:solidFill>
                  <a:schemeClr val="tx1"/>
                </a:solidFill>
                <a:effectLst/>
                <a:latin typeface="+mn-lt"/>
                <a:ea typeface="+mn-ea"/>
                <a:cs typeface="+mn-cs"/>
              </a:rPr>
              <a:t>Investigators</a:t>
            </a:r>
            <a:r>
              <a:rPr lang="it-IT" sz="1200" b="0" i="0" kern="1200" dirty="0">
                <a:solidFill>
                  <a:schemeClr val="tx1"/>
                </a:solidFill>
                <a:effectLst/>
                <a:latin typeface="+mn-lt"/>
                <a:ea typeface="+mn-ea"/>
                <a:cs typeface="+mn-cs"/>
              </a:rPr>
              <a:t>. </a:t>
            </a:r>
            <a:r>
              <a:rPr lang="it-IT" sz="1200" b="0" i="0" kern="1200" dirty="0" err="1">
                <a:solidFill>
                  <a:schemeClr val="tx1"/>
                </a:solidFill>
                <a:effectLst/>
                <a:latin typeface="+mn-lt"/>
                <a:ea typeface="+mn-ea"/>
                <a:cs typeface="+mn-cs"/>
              </a:rPr>
              <a:t>Orforglipron</a:t>
            </a:r>
            <a:r>
              <a:rPr lang="it-IT" sz="1200" b="0" i="0" kern="1200" dirty="0">
                <a:solidFill>
                  <a:schemeClr val="tx1"/>
                </a:solidFill>
                <a:effectLst/>
                <a:latin typeface="+mn-lt"/>
                <a:ea typeface="+mn-ea"/>
                <a:cs typeface="+mn-cs"/>
              </a:rPr>
              <a:t>, an </a:t>
            </a:r>
            <a:r>
              <a:rPr lang="it-IT" sz="1200" b="0" i="0" kern="1200" dirty="0" err="1">
                <a:solidFill>
                  <a:schemeClr val="tx1"/>
                </a:solidFill>
                <a:effectLst/>
                <a:latin typeface="+mn-lt"/>
                <a:ea typeface="+mn-ea"/>
                <a:cs typeface="+mn-cs"/>
              </a:rPr>
              <a:t>Oral</a:t>
            </a:r>
            <a:r>
              <a:rPr lang="it-IT" sz="1200" b="0" i="0" kern="1200" dirty="0">
                <a:solidFill>
                  <a:schemeClr val="tx1"/>
                </a:solidFill>
                <a:effectLst/>
                <a:latin typeface="+mn-lt"/>
                <a:ea typeface="+mn-ea"/>
                <a:cs typeface="+mn-cs"/>
              </a:rPr>
              <a:t> Small-</a:t>
            </a:r>
            <a:r>
              <a:rPr lang="it-IT" sz="1200" b="0" i="0" kern="1200" dirty="0" err="1">
                <a:solidFill>
                  <a:schemeClr val="tx1"/>
                </a:solidFill>
                <a:effectLst/>
                <a:latin typeface="+mn-lt"/>
                <a:ea typeface="+mn-ea"/>
                <a:cs typeface="+mn-cs"/>
              </a:rPr>
              <a:t>Molecule</a:t>
            </a:r>
            <a:r>
              <a:rPr lang="it-IT" sz="1200" b="0" i="0" kern="1200" dirty="0">
                <a:solidFill>
                  <a:schemeClr val="tx1"/>
                </a:solidFill>
                <a:effectLst/>
                <a:latin typeface="+mn-lt"/>
                <a:ea typeface="+mn-ea"/>
                <a:cs typeface="+mn-cs"/>
              </a:rPr>
              <a:t> GLP-1 Receptor </a:t>
            </a:r>
            <a:r>
              <a:rPr lang="it-IT" sz="1200" b="0" i="0" kern="1200" dirty="0" err="1">
                <a:solidFill>
                  <a:schemeClr val="tx1"/>
                </a:solidFill>
                <a:effectLst/>
                <a:latin typeface="+mn-lt"/>
                <a:ea typeface="+mn-ea"/>
                <a:cs typeface="+mn-cs"/>
              </a:rPr>
              <a:t>Agonist</a:t>
            </a:r>
            <a:r>
              <a:rPr lang="it-IT" sz="1200" b="0" i="0" kern="1200" dirty="0">
                <a:solidFill>
                  <a:schemeClr val="tx1"/>
                </a:solidFill>
                <a:effectLst/>
                <a:latin typeface="+mn-lt"/>
                <a:ea typeface="+mn-ea"/>
                <a:cs typeface="+mn-cs"/>
              </a:rPr>
              <a:t>, in </a:t>
            </a:r>
            <a:r>
              <a:rPr lang="it-IT" sz="1200" b="0" i="0" kern="1200" dirty="0" err="1">
                <a:solidFill>
                  <a:schemeClr val="tx1"/>
                </a:solidFill>
                <a:effectLst/>
                <a:latin typeface="+mn-lt"/>
                <a:ea typeface="+mn-ea"/>
                <a:cs typeface="+mn-cs"/>
              </a:rPr>
              <a:t>Early</a:t>
            </a:r>
            <a:r>
              <a:rPr lang="it-IT" sz="1200" b="0" i="0" kern="1200" dirty="0">
                <a:solidFill>
                  <a:schemeClr val="tx1"/>
                </a:solidFill>
                <a:effectLst/>
                <a:latin typeface="+mn-lt"/>
                <a:ea typeface="+mn-ea"/>
                <a:cs typeface="+mn-cs"/>
              </a:rPr>
              <a:t> </a:t>
            </a:r>
            <a:r>
              <a:rPr lang="it-IT" sz="1200" b="0" i="0" kern="1200" dirty="0" err="1">
                <a:solidFill>
                  <a:schemeClr val="tx1"/>
                </a:solidFill>
                <a:effectLst/>
                <a:latin typeface="+mn-lt"/>
                <a:ea typeface="+mn-ea"/>
                <a:cs typeface="+mn-cs"/>
              </a:rPr>
              <a:t>Type</a:t>
            </a:r>
            <a:r>
              <a:rPr lang="it-IT" sz="1200" b="0" i="0" kern="1200" dirty="0">
                <a:solidFill>
                  <a:schemeClr val="tx1"/>
                </a:solidFill>
                <a:effectLst/>
                <a:latin typeface="+mn-lt"/>
                <a:ea typeface="+mn-ea"/>
                <a:cs typeface="+mn-cs"/>
              </a:rPr>
              <a:t> 2 </a:t>
            </a:r>
            <a:r>
              <a:rPr lang="it-IT" sz="1200" b="0" i="0" kern="1200" dirty="0" err="1">
                <a:solidFill>
                  <a:schemeClr val="tx1"/>
                </a:solidFill>
                <a:effectLst/>
                <a:latin typeface="+mn-lt"/>
                <a:ea typeface="+mn-ea"/>
                <a:cs typeface="+mn-cs"/>
              </a:rPr>
              <a:t>Diabetes</a:t>
            </a:r>
            <a:r>
              <a:rPr lang="it-IT" sz="1200" b="0" i="0" kern="1200" dirty="0">
                <a:solidFill>
                  <a:schemeClr val="tx1"/>
                </a:solidFill>
                <a:effectLst/>
                <a:latin typeface="+mn-lt"/>
                <a:ea typeface="+mn-ea"/>
                <a:cs typeface="+mn-cs"/>
              </a:rPr>
              <a:t>. N </a:t>
            </a:r>
            <a:r>
              <a:rPr lang="it-IT" sz="1200" b="0" i="0" kern="1200" dirty="0" err="1">
                <a:solidFill>
                  <a:schemeClr val="tx1"/>
                </a:solidFill>
                <a:effectLst/>
                <a:latin typeface="+mn-lt"/>
                <a:ea typeface="+mn-ea"/>
                <a:cs typeface="+mn-cs"/>
              </a:rPr>
              <a:t>Engl</a:t>
            </a:r>
            <a:r>
              <a:rPr lang="it-IT" sz="1200" b="0" i="0" kern="1200" dirty="0">
                <a:solidFill>
                  <a:schemeClr val="tx1"/>
                </a:solidFill>
                <a:effectLst/>
                <a:latin typeface="+mn-lt"/>
                <a:ea typeface="+mn-ea"/>
                <a:cs typeface="+mn-cs"/>
              </a:rPr>
              <a:t> J </a:t>
            </a:r>
            <a:r>
              <a:rPr lang="it-IT" sz="1200" b="0" i="0" kern="1200" dirty="0" err="1">
                <a:solidFill>
                  <a:schemeClr val="tx1"/>
                </a:solidFill>
                <a:effectLst/>
                <a:latin typeface="+mn-lt"/>
                <a:ea typeface="+mn-ea"/>
                <a:cs typeface="+mn-cs"/>
              </a:rPr>
              <a:t>Med</a:t>
            </a:r>
            <a:r>
              <a:rPr lang="it-IT" sz="1200" b="0" i="0" kern="1200" dirty="0">
                <a:solidFill>
                  <a:schemeClr val="tx1"/>
                </a:solidFill>
                <a:effectLst/>
                <a:latin typeface="+mn-lt"/>
                <a:ea typeface="+mn-ea"/>
                <a:cs typeface="+mn-cs"/>
              </a:rPr>
              <a:t>. 2025 Sep 18;393(11):1065-1076. </a:t>
            </a:r>
            <a:r>
              <a:rPr lang="it-IT" sz="1200" b="0" i="0" kern="1200" dirty="0" err="1">
                <a:solidFill>
                  <a:schemeClr val="tx1"/>
                </a:solidFill>
                <a:effectLst/>
                <a:latin typeface="+mn-lt"/>
                <a:ea typeface="+mn-ea"/>
                <a:cs typeface="+mn-cs"/>
              </a:rPr>
              <a:t>doi</a:t>
            </a:r>
            <a:r>
              <a:rPr lang="it-IT" sz="1200" b="0" i="0" kern="1200" dirty="0">
                <a:solidFill>
                  <a:schemeClr val="tx1"/>
                </a:solidFill>
                <a:effectLst/>
                <a:latin typeface="+mn-lt"/>
                <a:ea typeface="+mn-ea"/>
                <a:cs typeface="+mn-cs"/>
              </a:rPr>
              <a:t>: 10.1056/NEJMoa2505669. Epub 2025 </a:t>
            </a:r>
            <a:r>
              <a:rPr lang="it-IT" sz="1200" b="0" i="0" kern="1200" dirty="0" err="1">
                <a:solidFill>
                  <a:schemeClr val="tx1"/>
                </a:solidFill>
                <a:effectLst/>
                <a:latin typeface="+mn-lt"/>
                <a:ea typeface="+mn-ea"/>
                <a:cs typeface="+mn-cs"/>
              </a:rPr>
              <a:t>Jun</a:t>
            </a:r>
            <a:r>
              <a:rPr lang="it-IT" sz="1200" b="0" i="0" kern="1200" dirty="0">
                <a:solidFill>
                  <a:schemeClr val="tx1"/>
                </a:solidFill>
                <a:effectLst/>
                <a:latin typeface="+mn-lt"/>
                <a:ea typeface="+mn-ea"/>
                <a:cs typeface="+mn-cs"/>
              </a:rPr>
              <a:t> 21. PMID: 40544435.</a:t>
            </a:r>
            <a:endParaRPr lang="it-IT" dirty="0"/>
          </a:p>
          <a:p>
            <a:endParaRPr lang="it-IT" dirty="0"/>
          </a:p>
        </p:txBody>
      </p:sp>
      <p:sp>
        <p:nvSpPr>
          <p:cNvPr id="4" name="Segnaposto numero diapositiva 3"/>
          <p:cNvSpPr>
            <a:spLocks noGrp="1"/>
          </p:cNvSpPr>
          <p:nvPr>
            <p:ph type="sldNum" sz="quarter" idx="5"/>
          </p:nvPr>
        </p:nvSpPr>
        <p:spPr/>
        <p:txBody>
          <a:bodyPr/>
          <a:lstStyle/>
          <a:p>
            <a:fld id="{97902569-AEB2-48F5-8D77-986E1BD939F8}" type="slidenum">
              <a:rPr lang="it-IT" smtClean="0"/>
              <a:t>38</a:t>
            </a:fld>
            <a:endParaRPr lang="it-IT"/>
          </a:p>
        </p:txBody>
      </p:sp>
    </p:spTree>
    <p:extLst>
      <p:ext uri="{BB962C8B-B14F-4D97-AF65-F5344CB8AC3E}">
        <p14:creationId xmlns:p14="http://schemas.microsoft.com/office/powerpoint/2010/main" val="26445955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200" b="0" i="0" kern="1200" dirty="0">
                <a:solidFill>
                  <a:schemeClr val="tx1"/>
                </a:solidFill>
                <a:effectLst/>
                <a:latin typeface="+mn-lt"/>
                <a:ea typeface="+mn-ea"/>
                <a:cs typeface="+mn-cs"/>
              </a:rPr>
              <a:t>Fadini, G.P. Ormoni gastrointestinali e terapia del diabete: dalla fisiologia alle nuove opportunità terapeutiche. </a:t>
            </a:r>
            <a:r>
              <a:rPr lang="it-IT" sz="1200" b="0" i="1" kern="1200" dirty="0">
                <a:solidFill>
                  <a:schemeClr val="tx1"/>
                </a:solidFill>
                <a:effectLst/>
                <a:latin typeface="+mn-lt"/>
                <a:ea typeface="+mn-ea"/>
                <a:cs typeface="+mn-cs"/>
              </a:rPr>
              <a:t>L'Endocrinologo</a:t>
            </a:r>
            <a:r>
              <a:rPr lang="it-IT" sz="1200" b="0" i="0" kern="1200" dirty="0">
                <a:solidFill>
                  <a:schemeClr val="tx1"/>
                </a:solidFill>
                <a:effectLst/>
                <a:latin typeface="+mn-lt"/>
                <a:ea typeface="+mn-ea"/>
                <a:cs typeface="+mn-cs"/>
              </a:rPr>
              <a:t> </a:t>
            </a:r>
            <a:r>
              <a:rPr lang="it-IT" sz="1200" b="1" i="0" kern="1200" dirty="0">
                <a:solidFill>
                  <a:schemeClr val="tx1"/>
                </a:solidFill>
                <a:effectLst/>
                <a:latin typeface="+mn-lt"/>
                <a:ea typeface="+mn-ea"/>
                <a:cs typeface="+mn-cs"/>
              </a:rPr>
              <a:t>24</a:t>
            </a:r>
            <a:r>
              <a:rPr lang="it-IT" sz="1200" b="0" i="0" kern="1200" dirty="0">
                <a:solidFill>
                  <a:schemeClr val="tx1"/>
                </a:solidFill>
                <a:effectLst/>
                <a:latin typeface="+mn-lt"/>
                <a:ea typeface="+mn-ea"/>
                <a:cs typeface="+mn-cs"/>
              </a:rPr>
              <a:t>, 224–231 (2023). https://doi.org/10.1007/s40619-023-01260-3</a:t>
            </a:r>
            <a:endParaRPr lang="it-IT" dirty="0"/>
          </a:p>
          <a:p>
            <a:endParaRPr lang="it-IT" dirty="0"/>
          </a:p>
        </p:txBody>
      </p:sp>
      <p:sp>
        <p:nvSpPr>
          <p:cNvPr id="4" name="Segnaposto numero diapositiva 3"/>
          <p:cNvSpPr>
            <a:spLocks noGrp="1"/>
          </p:cNvSpPr>
          <p:nvPr>
            <p:ph type="sldNum" sz="quarter" idx="5"/>
          </p:nvPr>
        </p:nvSpPr>
        <p:spPr/>
        <p:txBody>
          <a:bodyPr/>
          <a:lstStyle/>
          <a:p>
            <a:fld id="{97902569-AEB2-48F5-8D77-986E1BD939F8}" type="slidenum">
              <a:rPr lang="it-IT" smtClean="0"/>
              <a:t>9</a:t>
            </a:fld>
            <a:endParaRPr lang="it-IT"/>
          </a:p>
        </p:txBody>
      </p:sp>
    </p:spTree>
    <p:extLst>
      <p:ext uri="{BB962C8B-B14F-4D97-AF65-F5344CB8AC3E}">
        <p14:creationId xmlns:p14="http://schemas.microsoft.com/office/powerpoint/2010/main" val="9239357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7E8D87-0FB7-6041-D08C-642062EEF5D0}"/>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01E224AE-1B16-ABF1-3F66-932A3AD7B025}"/>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0B51BAF4-BB5F-8A42-EC7D-B0E947D7D2E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200" b="0" i="0" kern="1200" dirty="0" err="1">
                <a:solidFill>
                  <a:schemeClr val="tx1"/>
                </a:solidFill>
                <a:effectLst/>
                <a:latin typeface="+mn-lt"/>
                <a:ea typeface="+mn-ea"/>
                <a:cs typeface="+mn-cs"/>
              </a:rPr>
              <a:t>Rosenstock</a:t>
            </a:r>
            <a:r>
              <a:rPr lang="it-IT" sz="1200" b="0" i="0" kern="1200" dirty="0">
                <a:solidFill>
                  <a:schemeClr val="tx1"/>
                </a:solidFill>
                <a:effectLst/>
                <a:latin typeface="+mn-lt"/>
                <a:ea typeface="+mn-ea"/>
                <a:cs typeface="+mn-cs"/>
              </a:rPr>
              <a:t> J, </a:t>
            </a:r>
            <a:r>
              <a:rPr lang="it-IT" sz="1200" b="0" i="0" kern="1200" dirty="0" err="1">
                <a:solidFill>
                  <a:schemeClr val="tx1"/>
                </a:solidFill>
                <a:effectLst/>
                <a:latin typeface="+mn-lt"/>
                <a:ea typeface="+mn-ea"/>
                <a:cs typeface="+mn-cs"/>
              </a:rPr>
              <a:t>Hsia</a:t>
            </a:r>
            <a:r>
              <a:rPr lang="it-IT" sz="1200" b="0" i="0" kern="1200" dirty="0">
                <a:solidFill>
                  <a:schemeClr val="tx1"/>
                </a:solidFill>
                <a:effectLst/>
                <a:latin typeface="+mn-lt"/>
                <a:ea typeface="+mn-ea"/>
                <a:cs typeface="+mn-cs"/>
              </a:rPr>
              <a:t> S, </a:t>
            </a:r>
            <a:r>
              <a:rPr lang="it-IT" sz="1200" b="0" i="0" kern="1200" dirty="0" err="1">
                <a:solidFill>
                  <a:schemeClr val="tx1"/>
                </a:solidFill>
                <a:effectLst/>
                <a:latin typeface="+mn-lt"/>
                <a:ea typeface="+mn-ea"/>
                <a:cs typeface="+mn-cs"/>
              </a:rPr>
              <a:t>Nevarez</a:t>
            </a:r>
            <a:r>
              <a:rPr lang="it-IT" sz="1200" b="0" i="0" kern="1200" dirty="0">
                <a:solidFill>
                  <a:schemeClr val="tx1"/>
                </a:solidFill>
                <a:effectLst/>
                <a:latin typeface="+mn-lt"/>
                <a:ea typeface="+mn-ea"/>
                <a:cs typeface="+mn-cs"/>
              </a:rPr>
              <a:t> Ruiz L, </a:t>
            </a:r>
            <a:r>
              <a:rPr lang="it-IT" sz="1200" b="0" i="0" kern="1200" dirty="0" err="1">
                <a:solidFill>
                  <a:schemeClr val="tx1"/>
                </a:solidFill>
                <a:effectLst/>
                <a:latin typeface="+mn-lt"/>
                <a:ea typeface="+mn-ea"/>
                <a:cs typeface="+mn-cs"/>
              </a:rPr>
              <a:t>Eyde</a:t>
            </a:r>
            <a:r>
              <a:rPr lang="it-IT" sz="1200" b="0" i="0" kern="1200" dirty="0">
                <a:solidFill>
                  <a:schemeClr val="tx1"/>
                </a:solidFill>
                <a:effectLst/>
                <a:latin typeface="+mn-lt"/>
                <a:ea typeface="+mn-ea"/>
                <a:cs typeface="+mn-cs"/>
              </a:rPr>
              <a:t> S, Cox D, </a:t>
            </a:r>
            <a:r>
              <a:rPr lang="it-IT" sz="1200" b="0" i="0" kern="1200" dirty="0" err="1">
                <a:solidFill>
                  <a:schemeClr val="tx1"/>
                </a:solidFill>
                <a:effectLst/>
                <a:latin typeface="+mn-lt"/>
                <a:ea typeface="+mn-ea"/>
                <a:cs typeface="+mn-cs"/>
              </a:rPr>
              <a:t>Wu</a:t>
            </a:r>
            <a:r>
              <a:rPr lang="it-IT" sz="1200" b="0" i="0" kern="1200" dirty="0">
                <a:solidFill>
                  <a:schemeClr val="tx1"/>
                </a:solidFill>
                <a:effectLst/>
                <a:latin typeface="+mn-lt"/>
                <a:ea typeface="+mn-ea"/>
                <a:cs typeface="+mn-cs"/>
              </a:rPr>
              <a:t> WS, </a:t>
            </a:r>
            <a:r>
              <a:rPr lang="it-IT" sz="1200" b="0" i="0" kern="1200" dirty="0" err="1">
                <a:solidFill>
                  <a:schemeClr val="tx1"/>
                </a:solidFill>
                <a:effectLst/>
                <a:latin typeface="+mn-lt"/>
                <a:ea typeface="+mn-ea"/>
                <a:cs typeface="+mn-cs"/>
              </a:rPr>
              <a:t>Liu</a:t>
            </a:r>
            <a:r>
              <a:rPr lang="it-IT" sz="1200" b="0" i="0" kern="1200" dirty="0">
                <a:solidFill>
                  <a:schemeClr val="tx1"/>
                </a:solidFill>
                <a:effectLst/>
                <a:latin typeface="+mn-lt"/>
                <a:ea typeface="+mn-ea"/>
                <a:cs typeface="+mn-cs"/>
              </a:rPr>
              <a:t> R, Li J, Fernández </a:t>
            </a:r>
            <a:r>
              <a:rPr lang="it-IT" sz="1200" b="0" i="0" kern="1200" dirty="0" err="1">
                <a:solidFill>
                  <a:schemeClr val="tx1"/>
                </a:solidFill>
                <a:effectLst/>
                <a:latin typeface="+mn-lt"/>
                <a:ea typeface="+mn-ea"/>
                <a:cs typeface="+mn-cs"/>
              </a:rPr>
              <a:t>Landó</a:t>
            </a:r>
            <a:r>
              <a:rPr lang="it-IT" sz="1200" b="0" i="0" kern="1200" dirty="0">
                <a:solidFill>
                  <a:schemeClr val="tx1"/>
                </a:solidFill>
                <a:effectLst/>
                <a:latin typeface="+mn-lt"/>
                <a:ea typeface="+mn-ea"/>
                <a:cs typeface="+mn-cs"/>
              </a:rPr>
              <a:t> L, </a:t>
            </a:r>
            <a:r>
              <a:rPr lang="it-IT" sz="1200" b="0" i="0" kern="1200" dirty="0" err="1">
                <a:solidFill>
                  <a:schemeClr val="tx1"/>
                </a:solidFill>
                <a:effectLst/>
                <a:latin typeface="+mn-lt"/>
                <a:ea typeface="+mn-ea"/>
                <a:cs typeface="+mn-cs"/>
              </a:rPr>
              <a:t>Denning</a:t>
            </a:r>
            <a:r>
              <a:rPr lang="it-IT" sz="1200" b="0" i="0" kern="1200" dirty="0">
                <a:solidFill>
                  <a:schemeClr val="tx1"/>
                </a:solidFill>
                <a:effectLst/>
                <a:latin typeface="+mn-lt"/>
                <a:ea typeface="+mn-ea"/>
                <a:cs typeface="+mn-cs"/>
              </a:rPr>
              <a:t> M, Ludwig L, Chen Y; ACHIEVE-1 Trial </a:t>
            </a:r>
            <a:r>
              <a:rPr lang="it-IT" sz="1200" b="0" i="0" kern="1200" dirty="0" err="1">
                <a:solidFill>
                  <a:schemeClr val="tx1"/>
                </a:solidFill>
                <a:effectLst/>
                <a:latin typeface="+mn-lt"/>
                <a:ea typeface="+mn-ea"/>
                <a:cs typeface="+mn-cs"/>
              </a:rPr>
              <a:t>Investigators</a:t>
            </a:r>
            <a:r>
              <a:rPr lang="it-IT" sz="1200" b="0" i="0" kern="1200" dirty="0">
                <a:solidFill>
                  <a:schemeClr val="tx1"/>
                </a:solidFill>
                <a:effectLst/>
                <a:latin typeface="+mn-lt"/>
                <a:ea typeface="+mn-ea"/>
                <a:cs typeface="+mn-cs"/>
              </a:rPr>
              <a:t>. </a:t>
            </a:r>
            <a:r>
              <a:rPr lang="it-IT" sz="1200" b="0" i="0" kern="1200" dirty="0" err="1">
                <a:solidFill>
                  <a:schemeClr val="tx1"/>
                </a:solidFill>
                <a:effectLst/>
                <a:latin typeface="+mn-lt"/>
                <a:ea typeface="+mn-ea"/>
                <a:cs typeface="+mn-cs"/>
              </a:rPr>
              <a:t>Orforglipron</a:t>
            </a:r>
            <a:r>
              <a:rPr lang="it-IT" sz="1200" b="0" i="0" kern="1200" dirty="0">
                <a:solidFill>
                  <a:schemeClr val="tx1"/>
                </a:solidFill>
                <a:effectLst/>
                <a:latin typeface="+mn-lt"/>
                <a:ea typeface="+mn-ea"/>
                <a:cs typeface="+mn-cs"/>
              </a:rPr>
              <a:t>, an </a:t>
            </a:r>
            <a:r>
              <a:rPr lang="it-IT" sz="1200" b="0" i="0" kern="1200" dirty="0" err="1">
                <a:solidFill>
                  <a:schemeClr val="tx1"/>
                </a:solidFill>
                <a:effectLst/>
                <a:latin typeface="+mn-lt"/>
                <a:ea typeface="+mn-ea"/>
                <a:cs typeface="+mn-cs"/>
              </a:rPr>
              <a:t>Oral</a:t>
            </a:r>
            <a:r>
              <a:rPr lang="it-IT" sz="1200" b="0" i="0" kern="1200" dirty="0">
                <a:solidFill>
                  <a:schemeClr val="tx1"/>
                </a:solidFill>
                <a:effectLst/>
                <a:latin typeface="+mn-lt"/>
                <a:ea typeface="+mn-ea"/>
                <a:cs typeface="+mn-cs"/>
              </a:rPr>
              <a:t> Small-</a:t>
            </a:r>
            <a:r>
              <a:rPr lang="it-IT" sz="1200" b="0" i="0" kern="1200" dirty="0" err="1">
                <a:solidFill>
                  <a:schemeClr val="tx1"/>
                </a:solidFill>
                <a:effectLst/>
                <a:latin typeface="+mn-lt"/>
                <a:ea typeface="+mn-ea"/>
                <a:cs typeface="+mn-cs"/>
              </a:rPr>
              <a:t>Molecule</a:t>
            </a:r>
            <a:r>
              <a:rPr lang="it-IT" sz="1200" b="0" i="0" kern="1200" dirty="0">
                <a:solidFill>
                  <a:schemeClr val="tx1"/>
                </a:solidFill>
                <a:effectLst/>
                <a:latin typeface="+mn-lt"/>
                <a:ea typeface="+mn-ea"/>
                <a:cs typeface="+mn-cs"/>
              </a:rPr>
              <a:t> GLP-1 Receptor </a:t>
            </a:r>
            <a:r>
              <a:rPr lang="it-IT" sz="1200" b="0" i="0" kern="1200" dirty="0" err="1">
                <a:solidFill>
                  <a:schemeClr val="tx1"/>
                </a:solidFill>
                <a:effectLst/>
                <a:latin typeface="+mn-lt"/>
                <a:ea typeface="+mn-ea"/>
                <a:cs typeface="+mn-cs"/>
              </a:rPr>
              <a:t>Agonist</a:t>
            </a:r>
            <a:r>
              <a:rPr lang="it-IT" sz="1200" b="0" i="0" kern="1200" dirty="0">
                <a:solidFill>
                  <a:schemeClr val="tx1"/>
                </a:solidFill>
                <a:effectLst/>
                <a:latin typeface="+mn-lt"/>
                <a:ea typeface="+mn-ea"/>
                <a:cs typeface="+mn-cs"/>
              </a:rPr>
              <a:t>, in </a:t>
            </a:r>
            <a:r>
              <a:rPr lang="it-IT" sz="1200" b="0" i="0" kern="1200" dirty="0" err="1">
                <a:solidFill>
                  <a:schemeClr val="tx1"/>
                </a:solidFill>
                <a:effectLst/>
                <a:latin typeface="+mn-lt"/>
                <a:ea typeface="+mn-ea"/>
                <a:cs typeface="+mn-cs"/>
              </a:rPr>
              <a:t>Early</a:t>
            </a:r>
            <a:r>
              <a:rPr lang="it-IT" sz="1200" b="0" i="0" kern="1200" dirty="0">
                <a:solidFill>
                  <a:schemeClr val="tx1"/>
                </a:solidFill>
                <a:effectLst/>
                <a:latin typeface="+mn-lt"/>
                <a:ea typeface="+mn-ea"/>
                <a:cs typeface="+mn-cs"/>
              </a:rPr>
              <a:t> </a:t>
            </a:r>
            <a:r>
              <a:rPr lang="it-IT" sz="1200" b="0" i="0" kern="1200" dirty="0" err="1">
                <a:solidFill>
                  <a:schemeClr val="tx1"/>
                </a:solidFill>
                <a:effectLst/>
                <a:latin typeface="+mn-lt"/>
                <a:ea typeface="+mn-ea"/>
                <a:cs typeface="+mn-cs"/>
              </a:rPr>
              <a:t>Type</a:t>
            </a:r>
            <a:r>
              <a:rPr lang="it-IT" sz="1200" b="0" i="0" kern="1200" dirty="0">
                <a:solidFill>
                  <a:schemeClr val="tx1"/>
                </a:solidFill>
                <a:effectLst/>
                <a:latin typeface="+mn-lt"/>
                <a:ea typeface="+mn-ea"/>
                <a:cs typeface="+mn-cs"/>
              </a:rPr>
              <a:t> 2 </a:t>
            </a:r>
            <a:r>
              <a:rPr lang="it-IT" sz="1200" b="0" i="0" kern="1200" dirty="0" err="1">
                <a:solidFill>
                  <a:schemeClr val="tx1"/>
                </a:solidFill>
                <a:effectLst/>
                <a:latin typeface="+mn-lt"/>
                <a:ea typeface="+mn-ea"/>
                <a:cs typeface="+mn-cs"/>
              </a:rPr>
              <a:t>Diabetes</a:t>
            </a:r>
            <a:r>
              <a:rPr lang="it-IT" sz="1200" b="0" i="0" kern="1200" dirty="0">
                <a:solidFill>
                  <a:schemeClr val="tx1"/>
                </a:solidFill>
                <a:effectLst/>
                <a:latin typeface="+mn-lt"/>
                <a:ea typeface="+mn-ea"/>
                <a:cs typeface="+mn-cs"/>
              </a:rPr>
              <a:t>. N </a:t>
            </a:r>
            <a:r>
              <a:rPr lang="it-IT" sz="1200" b="0" i="0" kern="1200" dirty="0" err="1">
                <a:solidFill>
                  <a:schemeClr val="tx1"/>
                </a:solidFill>
                <a:effectLst/>
                <a:latin typeface="+mn-lt"/>
                <a:ea typeface="+mn-ea"/>
                <a:cs typeface="+mn-cs"/>
              </a:rPr>
              <a:t>Engl</a:t>
            </a:r>
            <a:r>
              <a:rPr lang="it-IT" sz="1200" b="0" i="0" kern="1200" dirty="0">
                <a:solidFill>
                  <a:schemeClr val="tx1"/>
                </a:solidFill>
                <a:effectLst/>
                <a:latin typeface="+mn-lt"/>
                <a:ea typeface="+mn-ea"/>
                <a:cs typeface="+mn-cs"/>
              </a:rPr>
              <a:t> J </a:t>
            </a:r>
            <a:r>
              <a:rPr lang="it-IT" sz="1200" b="0" i="0" kern="1200" dirty="0" err="1">
                <a:solidFill>
                  <a:schemeClr val="tx1"/>
                </a:solidFill>
                <a:effectLst/>
                <a:latin typeface="+mn-lt"/>
                <a:ea typeface="+mn-ea"/>
                <a:cs typeface="+mn-cs"/>
              </a:rPr>
              <a:t>Med</a:t>
            </a:r>
            <a:r>
              <a:rPr lang="it-IT" sz="1200" b="0" i="0" kern="1200" dirty="0">
                <a:solidFill>
                  <a:schemeClr val="tx1"/>
                </a:solidFill>
                <a:effectLst/>
                <a:latin typeface="+mn-lt"/>
                <a:ea typeface="+mn-ea"/>
                <a:cs typeface="+mn-cs"/>
              </a:rPr>
              <a:t>. 2025 Sep 18;393(11):1065-1076. </a:t>
            </a:r>
            <a:r>
              <a:rPr lang="it-IT" sz="1200" b="0" i="0" kern="1200" dirty="0" err="1">
                <a:solidFill>
                  <a:schemeClr val="tx1"/>
                </a:solidFill>
                <a:effectLst/>
                <a:latin typeface="+mn-lt"/>
                <a:ea typeface="+mn-ea"/>
                <a:cs typeface="+mn-cs"/>
              </a:rPr>
              <a:t>doi</a:t>
            </a:r>
            <a:r>
              <a:rPr lang="it-IT" sz="1200" b="0" i="0" kern="1200" dirty="0">
                <a:solidFill>
                  <a:schemeClr val="tx1"/>
                </a:solidFill>
                <a:effectLst/>
                <a:latin typeface="+mn-lt"/>
                <a:ea typeface="+mn-ea"/>
                <a:cs typeface="+mn-cs"/>
              </a:rPr>
              <a:t>: 10.1056/NEJMoa2505669. Epub 2025 </a:t>
            </a:r>
            <a:r>
              <a:rPr lang="it-IT" sz="1200" b="0" i="0" kern="1200" dirty="0" err="1">
                <a:solidFill>
                  <a:schemeClr val="tx1"/>
                </a:solidFill>
                <a:effectLst/>
                <a:latin typeface="+mn-lt"/>
                <a:ea typeface="+mn-ea"/>
                <a:cs typeface="+mn-cs"/>
              </a:rPr>
              <a:t>Jun</a:t>
            </a:r>
            <a:r>
              <a:rPr lang="it-IT" sz="1200" b="0" i="0" kern="1200" dirty="0">
                <a:solidFill>
                  <a:schemeClr val="tx1"/>
                </a:solidFill>
                <a:effectLst/>
                <a:latin typeface="+mn-lt"/>
                <a:ea typeface="+mn-ea"/>
                <a:cs typeface="+mn-cs"/>
              </a:rPr>
              <a:t> 21. PMID: 40544435.</a:t>
            </a:r>
            <a:endParaRPr lang="it-IT" dirty="0"/>
          </a:p>
          <a:p>
            <a:endParaRPr lang="it-IT" dirty="0"/>
          </a:p>
        </p:txBody>
      </p:sp>
      <p:sp>
        <p:nvSpPr>
          <p:cNvPr id="4" name="Segnaposto numero diapositiva 3">
            <a:extLst>
              <a:ext uri="{FF2B5EF4-FFF2-40B4-BE49-F238E27FC236}">
                <a16:creationId xmlns:a16="http://schemas.microsoft.com/office/drawing/2014/main" id="{558DDBEB-349E-453D-0E3B-CD3B72AA5210}"/>
              </a:ext>
            </a:extLst>
          </p:cNvPr>
          <p:cNvSpPr>
            <a:spLocks noGrp="1"/>
          </p:cNvSpPr>
          <p:nvPr>
            <p:ph type="sldNum" sz="quarter" idx="5"/>
          </p:nvPr>
        </p:nvSpPr>
        <p:spPr/>
        <p:txBody>
          <a:bodyPr/>
          <a:lstStyle/>
          <a:p>
            <a:fld id="{97902569-AEB2-48F5-8D77-986E1BD939F8}" type="slidenum">
              <a:rPr lang="it-IT" smtClean="0"/>
              <a:t>39</a:t>
            </a:fld>
            <a:endParaRPr lang="it-IT"/>
          </a:p>
        </p:txBody>
      </p:sp>
    </p:spTree>
    <p:extLst>
      <p:ext uri="{BB962C8B-B14F-4D97-AF65-F5344CB8AC3E}">
        <p14:creationId xmlns:p14="http://schemas.microsoft.com/office/powerpoint/2010/main" val="25376789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97902569-AEB2-48F5-8D77-986E1BD939F8}" type="slidenum">
              <a:rPr lang="it-IT" smtClean="0"/>
              <a:t>40</a:t>
            </a:fld>
            <a:endParaRPr lang="it-IT"/>
          </a:p>
        </p:txBody>
      </p:sp>
    </p:spTree>
    <p:extLst>
      <p:ext uri="{BB962C8B-B14F-4D97-AF65-F5344CB8AC3E}">
        <p14:creationId xmlns:p14="http://schemas.microsoft.com/office/powerpoint/2010/main" val="16530372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A78D23-3FD6-DD85-169F-1B9487725CD9}"/>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6F7ECBF6-E4AB-D247-7378-5C12E0EC8CAB}"/>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8FA8553C-4C6C-5C0F-38B9-CAF20FB48179}"/>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B5309AA3-0E53-E93C-6A03-50F0164BEF8E}"/>
              </a:ext>
            </a:extLst>
          </p:cNvPr>
          <p:cNvSpPr>
            <a:spLocks noGrp="1"/>
          </p:cNvSpPr>
          <p:nvPr>
            <p:ph type="sldNum" sz="quarter" idx="5"/>
          </p:nvPr>
        </p:nvSpPr>
        <p:spPr/>
        <p:txBody>
          <a:bodyPr/>
          <a:lstStyle/>
          <a:p>
            <a:fld id="{97902569-AEB2-48F5-8D77-986E1BD939F8}" type="slidenum">
              <a:rPr lang="it-IT" smtClean="0"/>
              <a:t>41</a:t>
            </a:fld>
            <a:endParaRPr lang="it-IT"/>
          </a:p>
        </p:txBody>
      </p:sp>
    </p:spTree>
    <p:extLst>
      <p:ext uri="{BB962C8B-B14F-4D97-AF65-F5344CB8AC3E}">
        <p14:creationId xmlns:p14="http://schemas.microsoft.com/office/powerpoint/2010/main" val="40992386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A33F17-CEB0-172B-6429-FD13D0D64B63}"/>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77D1399F-CC20-838C-5801-A3A83AF4452E}"/>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4941B875-A29E-57E8-D031-A57FE07A5A1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200" b="0" i="0" kern="1200" dirty="0">
                <a:solidFill>
                  <a:schemeClr val="tx1"/>
                </a:solidFill>
                <a:effectLst/>
                <a:latin typeface="+mn-lt"/>
                <a:ea typeface="+mn-ea"/>
                <a:cs typeface="+mn-cs"/>
              </a:rPr>
              <a:t>ACHIEVE-3: </a:t>
            </a:r>
            <a:r>
              <a:rPr lang="it-IT" sz="1200" b="0" i="0" kern="1200" dirty="0" err="1">
                <a:solidFill>
                  <a:schemeClr val="tx1"/>
                </a:solidFill>
                <a:effectLst/>
                <a:latin typeface="+mn-lt"/>
                <a:ea typeface="+mn-ea"/>
                <a:cs typeface="+mn-cs"/>
              </a:rPr>
              <a:t>Orforglipron</a:t>
            </a:r>
            <a:r>
              <a:rPr lang="it-IT" sz="1200" b="0" i="0" kern="1200" dirty="0">
                <a:solidFill>
                  <a:schemeClr val="tx1"/>
                </a:solidFill>
                <a:effectLst/>
                <a:latin typeface="+mn-lt"/>
                <a:ea typeface="+mn-ea"/>
                <a:cs typeface="+mn-cs"/>
              </a:rPr>
              <a:t> vs Semaglutide orale, presentato prossimamente</a:t>
            </a:r>
          </a:p>
          <a:p>
            <a:endParaRPr lang="it-IT" dirty="0"/>
          </a:p>
        </p:txBody>
      </p:sp>
      <p:sp>
        <p:nvSpPr>
          <p:cNvPr id="4" name="Segnaposto numero diapositiva 3">
            <a:extLst>
              <a:ext uri="{FF2B5EF4-FFF2-40B4-BE49-F238E27FC236}">
                <a16:creationId xmlns:a16="http://schemas.microsoft.com/office/drawing/2014/main" id="{0D56B4C6-9E9F-C34C-953A-9B5F96218C87}"/>
              </a:ext>
            </a:extLst>
          </p:cNvPr>
          <p:cNvSpPr>
            <a:spLocks noGrp="1"/>
          </p:cNvSpPr>
          <p:nvPr>
            <p:ph type="sldNum" sz="quarter" idx="5"/>
          </p:nvPr>
        </p:nvSpPr>
        <p:spPr/>
        <p:txBody>
          <a:bodyPr/>
          <a:lstStyle/>
          <a:p>
            <a:fld id="{97902569-AEB2-48F5-8D77-986E1BD939F8}" type="slidenum">
              <a:rPr lang="it-IT" smtClean="0"/>
              <a:t>42</a:t>
            </a:fld>
            <a:endParaRPr lang="it-IT"/>
          </a:p>
        </p:txBody>
      </p:sp>
    </p:spTree>
    <p:extLst>
      <p:ext uri="{BB962C8B-B14F-4D97-AF65-F5344CB8AC3E}">
        <p14:creationId xmlns:p14="http://schemas.microsoft.com/office/powerpoint/2010/main" val="40600660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200" kern="1200" dirty="0">
                <a:solidFill>
                  <a:schemeClr val="tx1"/>
                </a:solidFill>
                <a:effectLst/>
                <a:latin typeface="+mn-lt"/>
                <a:ea typeface="+mn-ea"/>
                <a:cs typeface="+mn-cs"/>
              </a:rPr>
              <a:t>Le Roux CW, Steen O, Lucas KJ, </a:t>
            </a:r>
            <a:r>
              <a:rPr lang="it-IT" sz="1200" kern="1200" dirty="0" err="1">
                <a:solidFill>
                  <a:schemeClr val="tx1"/>
                </a:solidFill>
                <a:effectLst/>
                <a:latin typeface="+mn-lt"/>
                <a:ea typeface="+mn-ea"/>
                <a:cs typeface="+mn-cs"/>
              </a:rPr>
              <a:t>Startseva</a:t>
            </a:r>
            <a:r>
              <a:rPr lang="it-IT" sz="1200" kern="1200" dirty="0">
                <a:solidFill>
                  <a:schemeClr val="tx1"/>
                </a:solidFill>
                <a:effectLst/>
                <a:latin typeface="+mn-lt"/>
                <a:ea typeface="+mn-ea"/>
                <a:cs typeface="+mn-cs"/>
              </a:rPr>
              <a:t> E, </a:t>
            </a:r>
            <a:r>
              <a:rPr lang="it-IT" sz="1200" kern="1200" dirty="0" err="1">
                <a:solidFill>
                  <a:schemeClr val="tx1"/>
                </a:solidFill>
                <a:effectLst/>
                <a:latin typeface="+mn-lt"/>
                <a:ea typeface="+mn-ea"/>
                <a:cs typeface="+mn-cs"/>
              </a:rPr>
              <a:t>Unseld</a:t>
            </a:r>
            <a:r>
              <a:rPr lang="it-IT" sz="1200" kern="1200" dirty="0">
                <a:solidFill>
                  <a:schemeClr val="tx1"/>
                </a:solidFill>
                <a:effectLst/>
                <a:latin typeface="+mn-lt"/>
                <a:ea typeface="+mn-ea"/>
                <a:cs typeface="+mn-cs"/>
              </a:rPr>
              <a:t> A, </a:t>
            </a:r>
            <a:r>
              <a:rPr lang="it-IT" sz="1200" kern="1200" dirty="0" err="1">
                <a:solidFill>
                  <a:schemeClr val="tx1"/>
                </a:solidFill>
                <a:effectLst/>
                <a:latin typeface="+mn-lt"/>
                <a:ea typeface="+mn-ea"/>
                <a:cs typeface="+mn-cs"/>
              </a:rPr>
              <a:t>Hennige</a:t>
            </a:r>
            <a:r>
              <a:rPr lang="it-IT" sz="1200" kern="1200" dirty="0">
                <a:solidFill>
                  <a:schemeClr val="tx1"/>
                </a:solidFill>
                <a:effectLst/>
                <a:latin typeface="+mn-lt"/>
                <a:ea typeface="+mn-ea"/>
                <a:cs typeface="+mn-cs"/>
              </a:rPr>
              <a:t> AM. </a:t>
            </a:r>
            <a:r>
              <a:rPr lang="it-IT" sz="1200" kern="1200" dirty="0" err="1">
                <a:solidFill>
                  <a:schemeClr val="tx1"/>
                </a:solidFill>
                <a:effectLst/>
                <a:latin typeface="+mn-lt"/>
                <a:ea typeface="+mn-ea"/>
                <a:cs typeface="+mn-cs"/>
              </a:rPr>
              <a:t>Glucagon</a:t>
            </a:r>
            <a:r>
              <a:rPr lang="it-IT" sz="1200" kern="1200" dirty="0">
                <a:solidFill>
                  <a:schemeClr val="tx1"/>
                </a:solidFill>
                <a:effectLst/>
                <a:latin typeface="+mn-lt"/>
                <a:ea typeface="+mn-ea"/>
                <a:cs typeface="+mn-cs"/>
              </a:rPr>
              <a:t> and GLP-1 receptor dual </a:t>
            </a:r>
            <a:r>
              <a:rPr lang="it-IT" sz="1200" kern="1200" dirty="0" err="1">
                <a:solidFill>
                  <a:schemeClr val="tx1"/>
                </a:solidFill>
                <a:effectLst/>
                <a:latin typeface="+mn-lt"/>
                <a:ea typeface="+mn-ea"/>
                <a:cs typeface="+mn-cs"/>
              </a:rPr>
              <a:t>agonist</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survodutide</a:t>
            </a:r>
            <a:r>
              <a:rPr lang="it-IT" sz="1200" kern="1200" dirty="0">
                <a:solidFill>
                  <a:schemeClr val="tx1"/>
                </a:solidFill>
                <a:effectLst/>
                <a:latin typeface="+mn-lt"/>
                <a:ea typeface="+mn-ea"/>
                <a:cs typeface="+mn-cs"/>
              </a:rPr>
              <a:t> for </a:t>
            </a:r>
            <a:r>
              <a:rPr lang="it-IT" sz="1200" kern="1200" dirty="0" err="1">
                <a:solidFill>
                  <a:schemeClr val="tx1"/>
                </a:solidFill>
                <a:effectLst/>
                <a:latin typeface="+mn-lt"/>
                <a:ea typeface="+mn-ea"/>
                <a:cs typeface="+mn-cs"/>
              </a:rPr>
              <a:t>obesity</a:t>
            </a:r>
            <a:r>
              <a:rPr lang="it-IT" sz="1200" kern="1200" dirty="0">
                <a:solidFill>
                  <a:schemeClr val="tx1"/>
                </a:solidFill>
                <a:effectLst/>
                <a:latin typeface="+mn-lt"/>
                <a:ea typeface="+mn-ea"/>
                <a:cs typeface="+mn-cs"/>
              </a:rPr>
              <a:t>: a </a:t>
            </a:r>
            <a:r>
              <a:rPr lang="it-IT" sz="1200" kern="1200" dirty="0" err="1">
                <a:solidFill>
                  <a:schemeClr val="tx1"/>
                </a:solidFill>
                <a:effectLst/>
                <a:latin typeface="+mn-lt"/>
                <a:ea typeface="+mn-ea"/>
                <a:cs typeface="+mn-cs"/>
              </a:rPr>
              <a:t>randomised</a:t>
            </a:r>
            <a:r>
              <a:rPr lang="it-IT" sz="1200" kern="1200" dirty="0">
                <a:solidFill>
                  <a:schemeClr val="tx1"/>
                </a:solidFill>
                <a:effectLst/>
                <a:latin typeface="+mn-lt"/>
                <a:ea typeface="+mn-ea"/>
                <a:cs typeface="+mn-cs"/>
              </a:rPr>
              <a:t>, double-blind, placebo-</a:t>
            </a:r>
            <a:r>
              <a:rPr lang="it-IT" sz="1200" kern="1200" dirty="0" err="1">
                <a:solidFill>
                  <a:schemeClr val="tx1"/>
                </a:solidFill>
                <a:effectLst/>
                <a:latin typeface="+mn-lt"/>
                <a:ea typeface="+mn-ea"/>
                <a:cs typeface="+mn-cs"/>
              </a:rPr>
              <a:t>controlled</a:t>
            </a:r>
            <a:r>
              <a:rPr lang="it-IT" sz="1200" kern="1200" dirty="0">
                <a:solidFill>
                  <a:schemeClr val="tx1"/>
                </a:solidFill>
                <a:effectLst/>
                <a:latin typeface="+mn-lt"/>
                <a:ea typeface="+mn-ea"/>
                <a:cs typeface="+mn-cs"/>
              </a:rPr>
              <a:t>, dose-</a:t>
            </a:r>
            <a:r>
              <a:rPr lang="it-IT" sz="1200" kern="1200" dirty="0" err="1">
                <a:solidFill>
                  <a:schemeClr val="tx1"/>
                </a:solidFill>
                <a:effectLst/>
                <a:latin typeface="+mn-lt"/>
                <a:ea typeface="+mn-ea"/>
                <a:cs typeface="+mn-cs"/>
              </a:rPr>
              <a:t>finding</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phase</a:t>
            </a:r>
            <a:r>
              <a:rPr lang="it-IT" sz="1200" kern="1200" dirty="0">
                <a:solidFill>
                  <a:schemeClr val="tx1"/>
                </a:solidFill>
                <a:effectLst/>
                <a:latin typeface="+mn-lt"/>
                <a:ea typeface="+mn-ea"/>
                <a:cs typeface="+mn-cs"/>
              </a:rPr>
              <a:t> 2 trial. The Lancet </a:t>
            </a:r>
            <a:r>
              <a:rPr lang="it-IT" sz="1200" kern="1200" dirty="0" err="1">
                <a:solidFill>
                  <a:schemeClr val="tx1"/>
                </a:solidFill>
                <a:effectLst/>
                <a:latin typeface="+mn-lt"/>
                <a:ea typeface="+mn-ea"/>
                <a:cs typeface="+mn-cs"/>
              </a:rPr>
              <a:t>Diabetes</a:t>
            </a:r>
            <a:r>
              <a:rPr lang="it-IT" sz="1200" kern="1200" dirty="0">
                <a:solidFill>
                  <a:schemeClr val="tx1"/>
                </a:solidFill>
                <a:effectLst/>
                <a:latin typeface="+mn-lt"/>
                <a:ea typeface="+mn-ea"/>
                <a:cs typeface="+mn-cs"/>
              </a:rPr>
              <a:t> &amp; </a:t>
            </a:r>
            <a:r>
              <a:rPr lang="it-IT" sz="1200" kern="1200" dirty="0" err="1">
                <a:solidFill>
                  <a:schemeClr val="tx1"/>
                </a:solidFill>
                <a:effectLst/>
                <a:latin typeface="+mn-lt"/>
                <a:ea typeface="+mn-ea"/>
                <a:cs typeface="+mn-cs"/>
              </a:rPr>
              <a:t>Endocrinology</a:t>
            </a:r>
            <a:r>
              <a:rPr lang="it-IT" sz="1200" kern="1200" dirty="0">
                <a:solidFill>
                  <a:schemeClr val="tx1"/>
                </a:solidFill>
                <a:effectLst/>
                <a:latin typeface="+mn-lt"/>
                <a:ea typeface="+mn-ea"/>
                <a:cs typeface="+mn-cs"/>
              </a:rPr>
              <a:t>. marzo 2024;12(3):162–73.</a:t>
            </a:r>
          </a:p>
          <a:p>
            <a:endParaRPr lang="it-IT" dirty="0"/>
          </a:p>
        </p:txBody>
      </p:sp>
      <p:sp>
        <p:nvSpPr>
          <p:cNvPr id="4" name="Segnaposto numero diapositiva 3"/>
          <p:cNvSpPr>
            <a:spLocks noGrp="1"/>
          </p:cNvSpPr>
          <p:nvPr>
            <p:ph type="sldNum" sz="quarter" idx="5"/>
          </p:nvPr>
        </p:nvSpPr>
        <p:spPr/>
        <p:txBody>
          <a:bodyPr/>
          <a:lstStyle/>
          <a:p>
            <a:fld id="{97902569-AEB2-48F5-8D77-986E1BD939F8}" type="slidenum">
              <a:rPr lang="it-IT" smtClean="0"/>
              <a:t>46</a:t>
            </a:fld>
            <a:endParaRPr lang="it-IT"/>
          </a:p>
        </p:txBody>
      </p:sp>
    </p:spTree>
    <p:extLst>
      <p:ext uri="{BB962C8B-B14F-4D97-AF65-F5344CB8AC3E}">
        <p14:creationId xmlns:p14="http://schemas.microsoft.com/office/powerpoint/2010/main" val="13647049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200" kern="1200" dirty="0">
                <a:solidFill>
                  <a:schemeClr val="tx1"/>
                </a:solidFill>
                <a:effectLst/>
                <a:latin typeface="+mn-lt"/>
                <a:ea typeface="+mn-ea"/>
                <a:cs typeface="+mn-cs"/>
              </a:rPr>
              <a:t>Le Roux CW, Steen O, Lucas KJ, </a:t>
            </a:r>
            <a:r>
              <a:rPr lang="it-IT" sz="1200" kern="1200" dirty="0" err="1">
                <a:solidFill>
                  <a:schemeClr val="tx1"/>
                </a:solidFill>
                <a:effectLst/>
                <a:latin typeface="+mn-lt"/>
                <a:ea typeface="+mn-ea"/>
                <a:cs typeface="+mn-cs"/>
              </a:rPr>
              <a:t>Startseva</a:t>
            </a:r>
            <a:r>
              <a:rPr lang="it-IT" sz="1200" kern="1200" dirty="0">
                <a:solidFill>
                  <a:schemeClr val="tx1"/>
                </a:solidFill>
                <a:effectLst/>
                <a:latin typeface="+mn-lt"/>
                <a:ea typeface="+mn-ea"/>
                <a:cs typeface="+mn-cs"/>
              </a:rPr>
              <a:t> E, </a:t>
            </a:r>
            <a:r>
              <a:rPr lang="it-IT" sz="1200" kern="1200" dirty="0" err="1">
                <a:solidFill>
                  <a:schemeClr val="tx1"/>
                </a:solidFill>
                <a:effectLst/>
                <a:latin typeface="+mn-lt"/>
                <a:ea typeface="+mn-ea"/>
                <a:cs typeface="+mn-cs"/>
              </a:rPr>
              <a:t>Unseld</a:t>
            </a:r>
            <a:r>
              <a:rPr lang="it-IT" sz="1200" kern="1200" dirty="0">
                <a:solidFill>
                  <a:schemeClr val="tx1"/>
                </a:solidFill>
                <a:effectLst/>
                <a:latin typeface="+mn-lt"/>
                <a:ea typeface="+mn-ea"/>
                <a:cs typeface="+mn-cs"/>
              </a:rPr>
              <a:t> A, </a:t>
            </a:r>
            <a:r>
              <a:rPr lang="it-IT" sz="1200" kern="1200" dirty="0" err="1">
                <a:solidFill>
                  <a:schemeClr val="tx1"/>
                </a:solidFill>
                <a:effectLst/>
                <a:latin typeface="+mn-lt"/>
                <a:ea typeface="+mn-ea"/>
                <a:cs typeface="+mn-cs"/>
              </a:rPr>
              <a:t>Hennige</a:t>
            </a:r>
            <a:r>
              <a:rPr lang="it-IT" sz="1200" kern="1200" dirty="0">
                <a:solidFill>
                  <a:schemeClr val="tx1"/>
                </a:solidFill>
                <a:effectLst/>
                <a:latin typeface="+mn-lt"/>
                <a:ea typeface="+mn-ea"/>
                <a:cs typeface="+mn-cs"/>
              </a:rPr>
              <a:t> AM. </a:t>
            </a:r>
            <a:r>
              <a:rPr lang="it-IT" sz="1200" kern="1200" dirty="0" err="1">
                <a:solidFill>
                  <a:schemeClr val="tx1"/>
                </a:solidFill>
                <a:effectLst/>
                <a:latin typeface="+mn-lt"/>
                <a:ea typeface="+mn-ea"/>
                <a:cs typeface="+mn-cs"/>
              </a:rPr>
              <a:t>Glucagon</a:t>
            </a:r>
            <a:r>
              <a:rPr lang="it-IT" sz="1200" kern="1200" dirty="0">
                <a:solidFill>
                  <a:schemeClr val="tx1"/>
                </a:solidFill>
                <a:effectLst/>
                <a:latin typeface="+mn-lt"/>
                <a:ea typeface="+mn-ea"/>
                <a:cs typeface="+mn-cs"/>
              </a:rPr>
              <a:t> and GLP-1 receptor dual </a:t>
            </a:r>
            <a:r>
              <a:rPr lang="it-IT" sz="1200" kern="1200" dirty="0" err="1">
                <a:solidFill>
                  <a:schemeClr val="tx1"/>
                </a:solidFill>
                <a:effectLst/>
                <a:latin typeface="+mn-lt"/>
                <a:ea typeface="+mn-ea"/>
                <a:cs typeface="+mn-cs"/>
              </a:rPr>
              <a:t>agonist</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survodutide</a:t>
            </a:r>
            <a:r>
              <a:rPr lang="it-IT" sz="1200" kern="1200" dirty="0">
                <a:solidFill>
                  <a:schemeClr val="tx1"/>
                </a:solidFill>
                <a:effectLst/>
                <a:latin typeface="+mn-lt"/>
                <a:ea typeface="+mn-ea"/>
                <a:cs typeface="+mn-cs"/>
              </a:rPr>
              <a:t> for </a:t>
            </a:r>
            <a:r>
              <a:rPr lang="it-IT" sz="1200" kern="1200" dirty="0" err="1">
                <a:solidFill>
                  <a:schemeClr val="tx1"/>
                </a:solidFill>
                <a:effectLst/>
                <a:latin typeface="+mn-lt"/>
                <a:ea typeface="+mn-ea"/>
                <a:cs typeface="+mn-cs"/>
              </a:rPr>
              <a:t>obesity</a:t>
            </a:r>
            <a:r>
              <a:rPr lang="it-IT" sz="1200" kern="1200" dirty="0">
                <a:solidFill>
                  <a:schemeClr val="tx1"/>
                </a:solidFill>
                <a:effectLst/>
                <a:latin typeface="+mn-lt"/>
                <a:ea typeface="+mn-ea"/>
                <a:cs typeface="+mn-cs"/>
              </a:rPr>
              <a:t>: a </a:t>
            </a:r>
            <a:r>
              <a:rPr lang="it-IT" sz="1200" kern="1200" dirty="0" err="1">
                <a:solidFill>
                  <a:schemeClr val="tx1"/>
                </a:solidFill>
                <a:effectLst/>
                <a:latin typeface="+mn-lt"/>
                <a:ea typeface="+mn-ea"/>
                <a:cs typeface="+mn-cs"/>
              </a:rPr>
              <a:t>randomised</a:t>
            </a:r>
            <a:r>
              <a:rPr lang="it-IT" sz="1200" kern="1200" dirty="0">
                <a:solidFill>
                  <a:schemeClr val="tx1"/>
                </a:solidFill>
                <a:effectLst/>
                <a:latin typeface="+mn-lt"/>
                <a:ea typeface="+mn-ea"/>
                <a:cs typeface="+mn-cs"/>
              </a:rPr>
              <a:t>, double-blind, placebo-</a:t>
            </a:r>
            <a:r>
              <a:rPr lang="it-IT" sz="1200" kern="1200" dirty="0" err="1">
                <a:solidFill>
                  <a:schemeClr val="tx1"/>
                </a:solidFill>
                <a:effectLst/>
                <a:latin typeface="+mn-lt"/>
                <a:ea typeface="+mn-ea"/>
                <a:cs typeface="+mn-cs"/>
              </a:rPr>
              <a:t>controlled</a:t>
            </a:r>
            <a:r>
              <a:rPr lang="it-IT" sz="1200" kern="1200" dirty="0">
                <a:solidFill>
                  <a:schemeClr val="tx1"/>
                </a:solidFill>
                <a:effectLst/>
                <a:latin typeface="+mn-lt"/>
                <a:ea typeface="+mn-ea"/>
                <a:cs typeface="+mn-cs"/>
              </a:rPr>
              <a:t>, dose-</a:t>
            </a:r>
            <a:r>
              <a:rPr lang="it-IT" sz="1200" kern="1200" dirty="0" err="1">
                <a:solidFill>
                  <a:schemeClr val="tx1"/>
                </a:solidFill>
                <a:effectLst/>
                <a:latin typeface="+mn-lt"/>
                <a:ea typeface="+mn-ea"/>
                <a:cs typeface="+mn-cs"/>
              </a:rPr>
              <a:t>finding</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phase</a:t>
            </a:r>
            <a:r>
              <a:rPr lang="it-IT" sz="1200" kern="1200" dirty="0">
                <a:solidFill>
                  <a:schemeClr val="tx1"/>
                </a:solidFill>
                <a:effectLst/>
                <a:latin typeface="+mn-lt"/>
                <a:ea typeface="+mn-ea"/>
                <a:cs typeface="+mn-cs"/>
              </a:rPr>
              <a:t> 2 trial. The Lancet </a:t>
            </a:r>
            <a:r>
              <a:rPr lang="it-IT" sz="1200" kern="1200" dirty="0" err="1">
                <a:solidFill>
                  <a:schemeClr val="tx1"/>
                </a:solidFill>
                <a:effectLst/>
                <a:latin typeface="+mn-lt"/>
                <a:ea typeface="+mn-ea"/>
                <a:cs typeface="+mn-cs"/>
              </a:rPr>
              <a:t>Diabetes</a:t>
            </a:r>
            <a:r>
              <a:rPr lang="it-IT" sz="1200" kern="1200" dirty="0">
                <a:solidFill>
                  <a:schemeClr val="tx1"/>
                </a:solidFill>
                <a:effectLst/>
                <a:latin typeface="+mn-lt"/>
                <a:ea typeface="+mn-ea"/>
                <a:cs typeface="+mn-cs"/>
              </a:rPr>
              <a:t> &amp; </a:t>
            </a:r>
            <a:r>
              <a:rPr lang="it-IT" sz="1200" kern="1200" dirty="0" err="1">
                <a:solidFill>
                  <a:schemeClr val="tx1"/>
                </a:solidFill>
                <a:effectLst/>
                <a:latin typeface="+mn-lt"/>
                <a:ea typeface="+mn-ea"/>
                <a:cs typeface="+mn-cs"/>
              </a:rPr>
              <a:t>Endocrinology</a:t>
            </a:r>
            <a:r>
              <a:rPr lang="it-IT" sz="1200" kern="1200" dirty="0">
                <a:solidFill>
                  <a:schemeClr val="tx1"/>
                </a:solidFill>
                <a:effectLst/>
                <a:latin typeface="+mn-lt"/>
                <a:ea typeface="+mn-ea"/>
                <a:cs typeface="+mn-cs"/>
              </a:rPr>
              <a:t>. marzo 2024;12(3):162–73.</a:t>
            </a:r>
          </a:p>
          <a:p>
            <a:endParaRPr lang="it-IT" dirty="0"/>
          </a:p>
        </p:txBody>
      </p:sp>
      <p:sp>
        <p:nvSpPr>
          <p:cNvPr id="4" name="Segnaposto numero diapositiva 3"/>
          <p:cNvSpPr>
            <a:spLocks noGrp="1"/>
          </p:cNvSpPr>
          <p:nvPr>
            <p:ph type="sldNum" sz="quarter" idx="5"/>
          </p:nvPr>
        </p:nvSpPr>
        <p:spPr/>
        <p:txBody>
          <a:bodyPr/>
          <a:lstStyle/>
          <a:p>
            <a:fld id="{97902569-AEB2-48F5-8D77-986E1BD939F8}" type="slidenum">
              <a:rPr lang="it-IT" smtClean="0"/>
              <a:t>47</a:t>
            </a:fld>
            <a:endParaRPr lang="it-IT"/>
          </a:p>
        </p:txBody>
      </p:sp>
    </p:spTree>
    <p:extLst>
      <p:ext uri="{BB962C8B-B14F-4D97-AF65-F5344CB8AC3E}">
        <p14:creationId xmlns:p14="http://schemas.microsoft.com/office/powerpoint/2010/main" val="42158320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200" kern="1200" dirty="0" err="1">
                <a:solidFill>
                  <a:schemeClr val="tx1"/>
                </a:solidFill>
                <a:effectLst/>
                <a:latin typeface="+mn-lt"/>
                <a:ea typeface="+mn-ea"/>
                <a:cs typeface="+mn-cs"/>
              </a:rPr>
              <a:t>Jastreboff</a:t>
            </a:r>
            <a:r>
              <a:rPr lang="it-IT" sz="1200" kern="1200" dirty="0">
                <a:solidFill>
                  <a:schemeClr val="tx1"/>
                </a:solidFill>
                <a:effectLst/>
                <a:latin typeface="+mn-lt"/>
                <a:ea typeface="+mn-ea"/>
                <a:cs typeface="+mn-cs"/>
              </a:rPr>
              <a:t> AM, Kaplan LM, </a:t>
            </a:r>
            <a:r>
              <a:rPr lang="it-IT" sz="1200" kern="1200" dirty="0" err="1">
                <a:solidFill>
                  <a:schemeClr val="tx1"/>
                </a:solidFill>
                <a:effectLst/>
                <a:latin typeface="+mn-lt"/>
                <a:ea typeface="+mn-ea"/>
                <a:cs typeface="+mn-cs"/>
              </a:rPr>
              <a:t>Frías</a:t>
            </a:r>
            <a:r>
              <a:rPr lang="it-IT" sz="1200" kern="1200" dirty="0">
                <a:solidFill>
                  <a:schemeClr val="tx1"/>
                </a:solidFill>
                <a:effectLst/>
                <a:latin typeface="+mn-lt"/>
                <a:ea typeface="+mn-ea"/>
                <a:cs typeface="+mn-cs"/>
              </a:rPr>
              <a:t> JP, </a:t>
            </a:r>
            <a:r>
              <a:rPr lang="it-IT" sz="1200" kern="1200" dirty="0" err="1">
                <a:solidFill>
                  <a:schemeClr val="tx1"/>
                </a:solidFill>
                <a:effectLst/>
                <a:latin typeface="+mn-lt"/>
                <a:ea typeface="+mn-ea"/>
                <a:cs typeface="+mn-cs"/>
              </a:rPr>
              <a:t>Wu</a:t>
            </a:r>
            <a:r>
              <a:rPr lang="it-IT" sz="1200" kern="1200" dirty="0">
                <a:solidFill>
                  <a:schemeClr val="tx1"/>
                </a:solidFill>
                <a:effectLst/>
                <a:latin typeface="+mn-lt"/>
                <a:ea typeface="+mn-ea"/>
                <a:cs typeface="+mn-cs"/>
              </a:rPr>
              <a:t> Q, </a:t>
            </a:r>
            <a:r>
              <a:rPr lang="it-IT" sz="1200" kern="1200" dirty="0" err="1">
                <a:solidFill>
                  <a:schemeClr val="tx1"/>
                </a:solidFill>
                <a:effectLst/>
                <a:latin typeface="+mn-lt"/>
                <a:ea typeface="+mn-ea"/>
                <a:cs typeface="+mn-cs"/>
              </a:rPr>
              <a:t>Du</a:t>
            </a:r>
            <a:r>
              <a:rPr lang="it-IT" sz="1200" kern="1200" dirty="0">
                <a:solidFill>
                  <a:schemeClr val="tx1"/>
                </a:solidFill>
                <a:effectLst/>
                <a:latin typeface="+mn-lt"/>
                <a:ea typeface="+mn-ea"/>
                <a:cs typeface="+mn-cs"/>
              </a:rPr>
              <a:t> Y, </a:t>
            </a:r>
            <a:r>
              <a:rPr lang="it-IT" sz="1200" kern="1200" dirty="0" err="1">
                <a:solidFill>
                  <a:schemeClr val="tx1"/>
                </a:solidFill>
                <a:effectLst/>
                <a:latin typeface="+mn-lt"/>
                <a:ea typeface="+mn-ea"/>
                <a:cs typeface="+mn-cs"/>
              </a:rPr>
              <a:t>Gurbuz</a:t>
            </a:r>
            <a:r>
              <a:rPr lang="it-IT" sz="1200" kern="1200" dirty="0">
                <a:solidFill>
                  <a:schemeClr val="tx1"/>
                </a:solidFill>
                <a:effectLst/>
                <a:latin typeface="+mn-lt"/>
                <a:ea typeface="+mn-ea"/>
                <a:cs typeface="+mn-cs"/>
              </a:rPr>
              <a:t> S, et al. Triple–</a:t>
            </a:r>
            <a:r>
              <a:rPr lang="it-IT" sz="1200" kern="1200" dirty="0" err="1">
                <a:solidFill>
                  <a:schemeClr val="tx1"/>
                </a:solidFill>
                <a:effectLst/>
                <a:latin typeface="+mn-lt"/>
                <a:ea typeface="+mn-ea"/>
                <a:cs typeface="+mn-cs"/>
              </a:rPr>
              <a:t>Hormone</a:t>
            </a:r>
            <a:r>
              <a:rPr lang="it-IT" sz="1200" kern="1200" dirty="0">
                <a:solidFill>
                  <a:schemeClr val="tx1"/>
                </a:solidFill>
                <a:effectLst/>
                <a:latin typeface="+mn-lt"/>
                <a:ea typeface="+mn-ea"/>
                <a:cs typeface="+mn-cs"/>
              </a:rPr>
              <a:t>-Receptor </a:t>
            </a:r>
            <a:r>
              <a:rPr lang="it-IT" sz="1200" kern="1200" dirty="0" err="1">
                <a:solidFill>
                  <a:schemeClr val="tx1"/>
                </a:solidFill>
                <a:effectLst/>
                <a:latin typeface="+mn-lt"/>
                <a:ea typeface="+mn-ea"/>
                <a:cs typeface="+mn-cs"/>
              </a:rPr>
              <a:t>Agonist</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Retatrutide</a:t>
            </a:r>
            <a:r>
              <a:rPr lang="it-IT" sz="1200" kern="1200" dirty="0">
                <a:solidFill>
                  <a:schemeClr val="tx1"/>
                </a:solidFill>
                <a:effectLst/>
                <a:latin typeface="+mn-lt"/>
                <a:ea typeface="+mn-ea"/>
                <a:cs typeface="+mn-cs"/>
              </a:rPr>
              <a:t> for </a:t>
            </a:r>
            <a:r>
              <a:rPr lang="it-IT" sz="1200" kern="1200" dirty="0" err="1">
                <a:solidFill>
                  <a:schemeClr val="tx1"/>
                </a:solidFill>
                <a:effectLst/>
                <a:latin typeface="+mn-lt"/>
                <a:ea typeface="+mn-ea"/>
                <a:cs typeface="+mn-cs"/>
              </a:rPr>
              <a:t>Obesity</a:t>
            </a:r>
            <a:r>
              <a:rPr lang="it-IT" sz="1200" kern="1200" dirty="0">
                <a:solidFill>
                  <a:schemeClr val="tx1"/>
                </a:solidFill>
                <a:effectLst/>
                <a:latin typeface="+mn-lt"/>
                <a:ea typeface="+mn-ea"/>
                <a:cs typeface="+mn-cs"/>
              </a:rPr>
              <a:t> — A </a:t>
            </a:r>
            <a:r>
              <a:rPr lang="it-IT" sz="1200" kern="1200" dirty="0" err="1">
                <a:solidFill>
                  <a:schemeClr val="tx1"/>
                </a:solidFill>
                <a:effectLst/>
                <a:latin typeface="+mn-lt"/>
                <a:ea typeface="+mn-ea"/>
                <a:cs typeface="+mn-cs"/>
              </a:rPr>
              <a:t>Phase</a:t>
            </a:r>
            <a:r>
              <a:rPr lang="it-IT" sz="1200" kern="1200" dirty="0">
                <a:solidFill>
                  <a:schemeClr val="tx1"/>
                </a:solidFill>
                <a:effectLst/>
                <a:latin typeface="+mn-lt"/>
                <a:ea typeface="+mn-ea"/>
                <a:cs typeface="+mn-cs"/>
              </a:rPr>
              <a:t> 2 Trial. N </a:t>
            </a:r>
            <a:r>
              <a:rPr lang="it-IT" sz="1200" kern="1200" dirty="0" err="1">
                <a:solidFill>
                  <a:schemeClr val="tx1"/>
                </a:solidFill>
                <a:effectLst/>
                <a:latin typeface="+mn-lt"/>
                <a:ea typeface="+mn-ea"/>
                <a:cs typeface="+mn-cs"/>
              </a:rPr>
              <a:t>Engl</a:t>
            </a:r>
            <a:r>
              <a:rPr lang="it-IT" sz="1200" kern="1200" dirty="0">
                <a:solidFill>
                  <a:schemeClr val="tx1"/>
                </a:solidFill>
                <a:effectLst/>
                <a:latin typeface="+mn-lt"/>
                <a:ea typeface="+mn-ea"/>
                <a:cs typeface="+mn-cs"/>
              </a:rPr>
              <a:t> J </a:t>
            </a:r>
            <a:r>
              <a:rPr lang="it-IT" sz="1200" kern="1200" dirty="0" err="1">
                <a:solidFill>
                  <a:schemeClr val="tx1"/>
                </a:solidFill>
                <a:effectLst/>
                <a:latin typeface="+mn-lt"/>
                <a:ea typeface="+mn-ea"/>
                <a:cs typeface="+mn-cs"/>
              </a:rPr>
              <a:t>Med</a:t>
            </a:r>
            <a:r>
              <a:rPr lang="it-IT" sz="1200" kern="1200" dirty="0">
                <a:solidFill>
                  <a:schemeClr val="tx1"/>
                </a:solidFill>
                <a:effectLst/>
                <a:latin typeface="+mn-lt"/>
                <a:ea typeface="+mn-ea"/>
                <a:cs typeface="+mn-cs"/>
              </a:rPr>
              <a:t>. 10 agosto 2023;389(6):514–26. </a:t>
            </a:r>
          </a:p>
          <a:p>
            <a:endParaRPr lang="it-IT" dirty="0"/>
          </a:p>
        </p:txBody>
      </p:sp>
      <p:sp>
        <p:nvSpPr>
          <p:cNvPr id="4" name="Segnaposto numero diapositiva 3"/>
          <p:cNvSpPr>
            <a:spLocks noGrp="1"/>
          </p:cNvSpPr>
          <p:nvPr>
            <p:ph type="sldNum" sz="quarter" idx="5"/>
          </p:nvPr>
        </p:nvSpPr>
        <p:spPr/>
        <p:txBody>
          <a:bodyPr/>
          <a:lstStyle/>
          <a:p>
            <a:fld id="{97902569-AEB2-48F5-8D77-986E1BD939F8}" type="slidenum">
              <a:rPr lang="it-IT" smtClean="0"/>
              <a:t>48</a:t>
            </a:fld>
            <a:endParaRPr lang="it-IT"/>
          </a:p>
        </p:txBody>
      </p:sp>
    </p:spTree>
    <p:extLst>
      <p:ext uri="{BB962C8B-B14F-4D97-AF65-F5344CB8AC3E}">
        <p14:creationId xmlns:p14="http://schemas.microsoft.com/office/powerpoint/2010/main" val="139166496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200" kern="1200" dirty="0" err="1">
                <a:solidFill>
                  <a:schemeClr val="tx1"/>
                </a:solidFill>
                <a:effectLst/>
                <a:latin typeface="+mn-lt"/>
                <a:ea typeface="+mn-ea"/>
                <a:cs typeface="+mn-cs"/>
              </a:rPr>
              <a:t>Jastreboff</a:t>
            </a:r>
            <a:r>
              <a:rPr lang="it-IT" sz="1200" kern="1200" dirty="0">
                <a:solidFill>
                  <a:schemeClr val="tx1"/>
                </a:solidFill>
                <a:effectLst/>
                <a:latin typeface="+mn-lt"/>
                <a:ea typeface="+mn-ea"/>
                <a:cs typeface="+mn-cs"/>
              </a:rPr>
              <a:t> AM, Kaplan LM, </a:t>
            </a:r>
            <a:r>
              <a:rPr lang="it-IT" sz="1200" kern="1200" dirty="0" err="1">
                <a:solidFill>
                  <a:schemeClr val="tx1"/>
                </a:solidFill>
                <a:effectLst/>
                <a:latin typeface="+mn-lt"/>
                <a:ea typeface="+mn-ea"/>
                <a:cs typeface="+mn-cs"/>
              </a:rPr>
              <a:t>Frías</a:t>
            </a:r>
            <a:r>
              <a:rPr lang="it-IT" sz="1200" kern="1200" dirty="0">
                <a:solidFill>
                  <a:schemeClr val="tx1"/>
                </a:solidFill>
                <a:effectLst/>
                <a:latin typeface="+mn-lt"/>
                <a:ea typeface="+mn-ea"/>
                <a:cs typeface="+mn-cs"/>
              </a:rPr>
              <a:t> JP, </a:t>
            </a:r>
            <a:r>
              <a:rPr lang="it-IT" sz="1200" kern="1200" dirty="0" err="1">
                <a:solidFill>
                  <a:schemeClr val="tx1"/>
                </a:solidFill>
                <a:effectLst/>
                <a:latin typeface="+mn-lt"/>
                <a:ea typeface="+mn-ea"/>
                <a:cs typeface="+mn-cs"/>
              </a:rPr>
              <a:t>Wu</a:t>
            </a:r>
            <a:r>
              <a:rPr lang="it-IT" sz="1200" kern="1200" dirty="0">
                <a:solidFill>
                  <a:schemeClr val="tx1"/>
                </a:solidFill>
                <a:effectLst/>
                <a:latin typeface="+mn-lt"/>
                <a:ea typeface="+mn-ea"/>
                <a:cs typeface="+mn-cs"/>
              </a:rPr>
              <a:t> Q, </a:t>
            </a:r>
            <a:r>
              <a:rPr lang="it-IT" sz="1200" kern="1200" dirty="0" err="1">
                <a:solidFill>
                  <a:schemeClr val="tx1"/>
                </a:solidFill>
                <a:effectLst/>
                <a:latin typeface="+mn-lt"/>
                <a:ea typeface="+mn-ea"/>
                <a:cs typeface="+mn-cs"/>
              </a:rPr>
              <a:t>Du</a:t>
            </a:r>
            <a:r>
              <a:rPr lang="it-IT" sz="1200" kern="1200" dirty="0">
                <a:solidFill>
                  <a:schemeClr val="tx1"/>
                </a:solidFill>
                <a:effectLst/>
                <a:latin typeface="+mn-lt"/>
                <a:ea typeface="+mn-ea"/>
                <a:cs typeface="+mn-cs"/>
              </a:rPr>
              <a:t> Y, </a:t>
            </a:r>
            <a:r>
              <a:rPr lang="it-IT" sz="1200" kern="1200" dirty="0" err="1">
                <a:solidFill>
                  <a:schemeClr val="tx1"/>
                </a:solidFill>
                <a:effectLst/>
                <a:latin typeface="+mn-lt"/>
                <a:ea typeface="+mn-ea"/>
                <a:cs typeface="+mn-cs"/>
              </a:rPr>
              <a:t>Gurbuz</a:t>
            </a:r>
            <a:r>
              <a:rPr lang="it-IT" sz="1200" kern="1200" dirty="0">
                <a:solidFill>
                  <a:schemeClr val="tx1"/>
                </a:solidFill>
                <a:effectLst/>
                <a:latin typeface="+mn-lt"/>
                <a:ea typeface="+mn-ea"/>
                <a:cs typeface="+mn-cs"/>
              </a:rPr>
              <a:t> S, et al. Triple–</a:t>
            </a:r>
            <a:r>
              <a:rPr lang="it-IT" sz="1200" kern="1200" dirty="0" err="1">
                <a:solidFill>
                  <a:schemeClr val="tx1"/>
                </a:solidFill>
                <a:effectLst/>
                <a:latin typeface="+mn-lt"/>
                <a:ea typeface="+mn-ea"/>
                <a:cs typeface="+mn-cs"/>
              </a:rPr>
              <a:t>Hormone</a:t>
            </a:r>
            <a:r>
              <a:rPr lang="it-IT" sz="1200" kern="1200" dirty="0">
                <a:solidFill>
                  <a:schemeClr val="tx1"/>
                </a:solidFill>
                <a:effectLst/>
                <a:latin typeface="+mn-lt"/>
                <a:ea typeface="+mn-ea"/>
                <a:cs typeface="+mn-cs"/>
              </a:rPr>
              <a:t>-Receptor </a:t>
            </a:r>
            <a:r>
              <a:rPr lang="it-IT" sz="1200" kern="1200" dirty="0" err="1">
                <a:solidFill>
                  <a:schemeClr val="tx1"/>
                </a:solidFill>
                <a:effectLst/>
                <a:latin typeface="+mn-lt"/>
                <a:ea typeface="+mn-ea"/>
                <a:cs typeface="+mn-cs"/>
              </a:rPr>
              <a:t>Agonist</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Retatrutide</a:t>
            </a:r>
            <a:r>
              <a:rPr lang="it-IT" sz="1200" kern="1200" dirty="0">
                <a:solidFill>
                  <a:schemeClr val="tx1"/>
                </a:solidFill>
                <a:effectLst/>
                <a:latin typeface="+mn-lt"/>
                <a:ea typeface="+mn-ea"/>
                <a:cs typeface="+mn-cs"/>
              </a:rPr>
              <a:t> for </a:t>
            </a:r>
            <a:r>
              <a:rPr lang="it-IT" sz="1200" kern="1200" dirty="0" err="1">
                <a:solidFill>
                  <a:schemeClr val="tx1"/>
                </a:solidFill>
                <a:effectLst/>
                <a:latin typeface="+mn-lt"/>
                <a:ea typeface="+mn-ea"/>
                <a:cs typeface="+mn-cs"/>
              </a:rPr>
              <a:t>Obesity</a:t>
            </a:r>
            <a:r>
              <a:rPr lang="it-IT" sz="1200" kern="1200" dirty="0">
                <a:solidFill>
                  <a:schemeClr val="tx1"/>
                </a:solidFill>
                <a:effectLst/>
                <a:latin typeface="+mn-lt"/>
                <a:ea typeface="+mn-ea"/>
                <a:cs typeface="+mn-cs"/>
              </a:rPr>
              <a:t> — A </a:t>
            </a:r>
            <a:r>
              <a:rPr lang="it-IT" sz="1200" kern="1200" dirty="0" err="1">
                <a:solidFill>
                  <a:schemeClr val="tx1"/>
                </a:solidFill>
                <a:effectLst/>
                <a:latin typeface="+mn-lt"/>
                <a:ea typeface="+mn-ea"/>
                <a:cs typeface="+mn-cs"/>
              </a:rPr>
              <a:t>Phase</a:t>
            </a:r>
            <a:r>
              <a:rPr lang="it-IT" sz="1200" kern="1200" dirty="0">
                <a:solidFill>
                  <a:schemeClr val="tx1"/>
                </a:solidFill>
                <a:effectLst/>
                <a:latin typeface="+mn-lt"/>
                <a:ea typeface="+mn-ea"/>
                <a:cs typeface="+mn-cs"/>
              </a:rPr>
              <a:t> 2 Trial. N </a:t>
            </a:r>
            <a:r>
              <a:rPr lang="it-IT" sz="1200" kern="1200" dirty="0" err="1">
                <a:solidFill>
                  <a:schemeClr val="tx1"/>
                </a:solidFill>
                <a:effectLst/>
                <a:latin typeface="+mn-lt"/>
                <a:ea typeface="+mn-ea"/>
                <a:cs typeface="+mn-cs"/>
              </a:rPr>
              <a:t>Engl</a:t>
            </a:r>
            <a:r>
              <a:rPr lang="it-IT" sz="1200" kern="1200" dirty="0">
                <a:solidFill>
                  <a:schemeClr val="tx1"/>
                </a:solidFill>
                <a:effectLst/>
                <a:latin typeface="+mn-lt"/>
                <a:ea typeface="+mn-ea"/>
                <a:cs typeface="+mn-cs"/>
              </a:rPr>
              <a:t> J </a:t>
            </a:r>
            <a:r>
              <a:rPr lang="it-IT" sz="1200" kern="1200" dirty="0" err="1">
                <a:solidFill>
                  <a:schemeClr val="tx1"/>
                </a:solidFill>
                <a:effectLst/>
                <a:latin typeface="+mn-lt"/>
                <a:ea typeface="+mn-ea"/>
                <a:cs typeface="+mn-cs"/>
              </a:rPr>
              <a:t>Med</a:t>
            </a:r>
            <a:r>
              <a:rPr lang="it-IT" sz="1200" kern="1200" dirty="0">
                <a:solidFill>
                  <a:schemeClr val="tx1"/>
                </a:solidFill>
                <a:effectLst/>
                <a:latin typeface="+mn-lt"/>
                <a:ea typeface="+mn-ea"/>
                <a:cs typeface="+mn-cs"/>
              </a:rPr>
              <a:t>. 10 agosto 2023;389(6):514–26. </a:t>
            </a:r>
          </a:p>
          <a:p>
            <a:endParaRPr lang="it-IT" dirty="0"/>
          </a:p>
        </p:txBody>
      </p:sp>
      <p:sp>
        <p:nvSpPr>
          <p:cNvPr id="4" name="Segnaposto numero diapositiva 3"/>
          <p:cNvSpPr>
            <a:spLocks noGrp="1"/>
          </p:cNvSpPr>
          <p:nvPr>
            <p:ph type="sldNum" sz="quarter" idx="5"/>
          </p:nvPr>
        </p:nvSpPr>
        <p:spPr/>
        <p:txBody>
          <a:bodyPr/>
          <a:lstStyle/>
          <a:p>
            <a:fld id="{97902569-AEB2-48F5-8D77-986E1BD939F8}" type="slidenum">
              <a:rPr lang="it-IT" smtClean="0"/>
              <a:t>49</a:t>
            </a:fld>
            <a:endParaRPr lang="it-IT"/>
          </a:p>
        </p:txBody>
      </p:sp>
    </p:spTree>
    <p:extLst>
      <p:ext uri="{BB962C8B-B14F-4D97-AF65-F5344CB8AC3E}">
        <p14:creationId xmlns:p14="http://schemas.microsoft.com/office/powerpoint/2010/main" val="16220748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200" kern="1200" dirty="0" err="1">
                <a:solidFill>
                  <a:schemeClr val="tx1"/>
                </a:solidFill>
                <a:effectLst/>
                <a:latin typeface="+mn-lt"/>
                <a:ea typeface="+mn-ea"/>
                <a:cs typeface="+mn-cs"/>
              </a:rPr>
              <a:t>Jastreboff</a:t>
            </a:r>
            <a:r>
              <a:rPr lang="it-IT" sz="1200" kern="1200" dirty="0">
                <a:solidFill>
                  <a:schemeClr val="tx1"/>
                </a:solidFill>
                <a:effectLst/>
                <a:latin typeface="+mn-lt"/>
                <a:ea typeface="+mn-ea"/>
                <a:cs typeface="+mn-cs"/>
              </a:rPr>
              <a:t> AM, Kaplan LM, </a:t>
            </a:r>
            <a:r>
              <a:rPr lang="it-IT" sz="1200" kern="1200" dirty="0" err="1">
                <a:solidFill>
                  <a:schemeClr val="tx1"/>
                </a:solidFill>
                <a:effectLst/>
                <a:latin typeface="+mn-lt"/>
                <a:ea typeface="+mn-ea"/>
                <a:cs typeface="+mn-cs"/>
              </a:rPr>
              <a:t>Frías</a:t>
            </a:r>
            <a:r>
              <a:rPr lang="it-IT" sz="1200" kern="1200" dirty="0">
                <a:solidFill>
                  <a:schemeClr val="tx1"/>
                </a:solidFill>
                <a:effectLst/>
                <a:latin typeface="+mn-lt"/>
                <a:ea typeface="+mn-ea"/>
                <a:cs typeface="+mn-cs"/>
              </a:rPr>
              <a:t> JP, </a:t>
            </a:r>
            <a:r>
              <a:rPr lang="it-IT" sz="1200" kern="1200" dirty="0" err="1">
                <a:solidFill>
                  <a:schemeClr val="tx1"/>
                </a:solidFill>
                <a:effectLst/>
                <a:latin typeface="+mn-lt"/>
                <a:ea typeface="+mn-ea"/>
                <a:cs typeface="+mn-cs"/>
              </a:rPr>
              <a:t>Wu</a:t>
            </a:r>
            <a:r>
              <a:rPr lang="it-IT" sz="1200" kern="1200" dirty="0">
                <a:solidFill>
                  <a:schemeClr val="tx1"/>
                </a:solidFill>
                <a:effectLst/>
                <a:latin typeface="+mn-lt"/>
                <a:ea typeface="+mn-ea"/>
                <a:cs typeface="+mn-cs"/>
              </a:rPr>
              <a:t> Q, </a:t>
            </a:r>
            <a:r>
              <a:rPr lang="it-IT" sz="1200" kern="1200" dirty="0" err="1">
                <a:solidFill>
                  <a:schemeClr val="tx1"/>
                </a:solidFill>
                <a:effectLst/>
                <a:latin typeface="+mn-lt"/>
                <a:ea typeface="+mn-ea"/>
                <a:cs typeface="+mn-cs"/>
              </a:rPr>
              <a:t>Du</a:t>
            </a:r>
            <a:r>
              <a:rPr lang="it-IT" sz="1200" kern="1200" dirty="0">
                <a:solidFill>
                  <a:schemeClr val="tx1"/>
                </a:solidFill>
                <a:effectLst/>
                <a:latin typeface="+mn-lt"/>
                <a:ea typeface="+mn-ea"/>
                <a:cs typeface="+mn-cs"/>
              </a:rPr>
              <a:t> Y, </a:t>
            </a:r>
            <a:r>
              <a:rPr lang="it-IT" sz="1200" kern="1200" dirty="0" err="1">
                <a:solidFill>
                  <a:schemeClr val="tx1"/>
                </a:solidFill>
                <a:effectLst/>
                <a:latin typeface="+mn-lt"/>
                <a:ea typeface="+mn-ea"/>
                <a:cs typeface="+mn-cs"/>
              </a:rPr>
              <a:t>Gurbuz</a:t>
            </a:r>
            <a:r>
              <a:rPr lang="it-IT" sz="1200" kern="1200" dirty="0">
                <a:solidFill>
                  <a:schemeClr val="tx1"/>
                </a:solidFill>
                <a:effectLst/>
                <a:latin typeface="+mn-lt"/>
                <a:ea typeface="+mn-ea"/>
                <a:cs typeface="+mn-cs"/>
              </a:rPr>
              <a:t> S, et al. Triple–</a:t>
            </a:r>
            <a:r>
              <a:rPr lang="it-IT" sz="1200" kern="1200" dirty="0" err="1">
                <a:solidFill>
                  <a:schemeClr val="tx1"/>
                </a:solidFill>
                <a:effectLst/>
                <a:latin typeface="+mn-lt"/>
                <a:ea typeface="+mn-ea"/>
                <a:cs typeface="+mn-cs"/>
              </a:rPr>
              <a:t>Hormone</a:t>
            </a:r>
            <a:r>
              <a:rPr lang="it-IT" sz="1200" kern="1200" dirty="0">
                <a:solidFill>
                  <a:schemeClr val="tx1"/>
                </a:solidFill>
                <a:effectLst/>
                <a:latin typeface="+mn-lt"/>
                <a:ea typeface="+mn-ea"/>
                <a:cs typeface="+mn-cs"/>
              </a:rPr>
              <a:t>-Receptor </a:t>
            </a:r>
            <a:r>
              <a:rPr lang="it-IT" sz="1200" kern="1200" dirty="0" err="1">
                <a:solidFill>
                  <a:schemeClr val="tx1"/>
                </a:solidFill>
                <a:effectLst/>
                <a:latin typeface="+mn-lt"/>
                <a:ea typeface="+mn-ea"/>
                <a:cs typeface="+mn-cs"/>
              </a:rPr>
              <a:t>Agonist</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Retatrutide</a:t>
            </a:r>
            <a:r>
              <a:rPr lang="it-IT" sz="1200" kern="1200" dirty="0">
                <a:solidFill>
                  <a:schemeClr val="tx1"/>
                </a:solidFill>
                <a:effectLst/>
                <a:latin typeface="+mn-lt"/>
                <a:ea typeface="+mn-ea"/>
                <a:cs typeface="+mn-cs"/>
              </a:rPr>
              <a:t> for </a:t>
            </a:r>
            <a:r>
              <a:rPr lang="it-IT" sz="1200" kern="1200" dirty="0" err="1">
                <a:solidFill>
                  <a:schemeClr val="tx1"/>
                </a:solidFill>
                <a:effectLst/>
                <a:latin typeface="+mn-lt"/>
                <a:ea typeface="+mn-ea"/>
                <a:cs typeface="+mn-cs"/>
              </a:rPr>
              <a:t>Obesity</a:t>
            </a:r>
            <a:r>
              <a:rPr lang="it-IT" sz="1200" kern="1200" dirty="0">
                <a:solidFill>
                  <a:schemeClr val="tx1"/>
                </a:solidFill>
                <a:effectLst/>
                <a:latin typeface="+mn-lt"/>
                <a:ea typeface="+mn-ea"/>
                <a:cs typeface="+mn-cs"/>
              </a:rPr>
              <a:t> — A </a:t>
            </a:r>
            <a:r>
              <a:rPr lang="it-IT" sz="1200" kern="1200" dirty="0" err="1">
                <a:solidFill>
                  <a:schemeClr val="tx1"/>
                </a:solidFill>
                <a:effectLst/>
                <a:latin typeface="+mn-lt"/>
                <a:ea typeface="+mn-ea"/>
                <a:cs typeface="+mn-cs"/>
              </a:rPr>
              <a:t>Phase</a:t>
            </a:r>
            <a:r>
              <a:rPr lang="it-IT" sz="1200" kern="1200" dirty="0">
                <a:solidFill>
                  <a:schemeClr val="tx1"/>
                </a:solidFill>
                <a:effectLst/>
                <a:latin typeface="+mn-lt"/>
                <a:ea typeface="+mn-ea"/>
                <a:cs typeface="+mn-cs"/>
              </a:rPr>
              <a:t> 2 Trial. N </a:t>
            </a:r>
            <a:r>
              <a:rPr lang="it-IT" sz="1200" kern="1200" dirty="0" err="1">
                <a:solidFill>
                  <a:schemeClr val="tx1"/>
                </a:solidFill>
                <a:effectLst/>
                <a:latin typeface="+mn-lt"/>
                <a:ea typeface="+mn-ea"/>
                <a:cs typeface="+mn-cs"/>
              </a:rPr>
              <a:t>Engl</a:t>
            </a:r>
            <a:r>
              <a:rPr lang="it-IT" sz="1200" kern="1200" dirty="0">
                <a:solidFill>
                  <a:schemeClr val="tx1"/>
                </a:solidFill>
                <a:effectLst/>
                <a:latin typeface="+mn-lt"/>
                <a:ea typeface="+mn-ea"/>
                <a:cs typeface="+mn-cs"/>
              </a:rPr>
              <a:t> J </a:t>
            </a:r>
            <a:r>
              <a:rPr lang="it-IT" sz="1200" kern="1200" dirty="0" err="1">
                <a:solidFill>
                  <a:schemeClr val="tx1"/>
                </a:solidFill>
                <a:effectLst/>
                <a:latin typeface="+mn-lt"/>
                <a:ea typeface="+mn-ea"/>
                <a:cs typeface="+mn-cs"/>
              </a:rPr>
              <a:t>Med</a:t>
            </a:r>
            <a:r>
              <a:rPr lang="it-IT" sz="1200" kern="1200" dirty="0">
                <a:solidFill>
                  <a:schemeClr val="tx1"/>
                </a:solidFill>
                <a:effectLst/>
                <a:latin typeface="+mn-lt"/>
                <a:ea typeface="+mn-ea"/>
                <a:cs typeface="+mn-cs"/>
              </a:rPr>
              <a:t>. 10 agosto 2023;389(6):514–26. </a:t>
            </a:r>
          </a:p>
          <a:p>
            <a:endParaRPr lang="it-IT" dirty="0"/>
          </a:p>
        </p:txBody>
      </p:sp>
      <p:sp>
        <p:nvSpPr>
          <p:cNvPr id="4" name="Segnaposto numero diapositiva 3"/>
          <p:cNvSpPr>
            <a:spLocks noGrp="1"/>
          </p:cNvSpPr>
          <p:nvPr>
            <p:ph type="sldNum" sz="quarter" idx="5"/>
          </p:nvPr>
        </p:nvSpPr>
        <p:spPr/>
        <p:txBody>
          <a:bodyPr/>
          <a:lstStyle/>
          <a:p>
            <a:fld id="{97902569-AEB2-48F5-8D77-986E1BD939F8}" type="slidenum">
              <a:rPr lang="it-IT" smtClean="0"/>
              <a:t>50</a:t>
            </a:fld>
            <a:endParaRPr lang="it-IT"/>
          </a:p>
        </p:txBody>
      </p:sp>
    </p:spTree>
    <p:extLst>
      <p:ext uri="{BB962C8B-B14F-4D97-AF65-F5344CB8AC3E}">
        <p14:creationId xmlns:p14="http://schemas.microsoft.com/office/powerpoint/2010/main" val="1719974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200" kern="1200" dirty="0" err="1">
                <a:solidFill>
                  <a:schemeClr val="tx1"/>
                </a:solidFill>
                <a:effectLst/>
                <a:latin typeface="+mn-lt"/>
                <a:ea typeface="+mn-ea"/>
                <a:cs typeface="+mn-cs"/>
              </a:rPr>
              <a:t>Jastreboff</a:t>
            </a:r>
            <a:r>
              <a:rPr lang="it-IT" sz="1200" kern="1200" dirty="0">
                <a:solidFill>
                  <a:schemeClr val="tx1"/>
                </a:solidFill>
                <a:effectLst/>
                <a:latin typeface="+mn-lt"/>
                <a:ea typeface="+mn-ea"/>
                <a:cs typeface="+mn-cs"/>
              </a:rPr>
              <a:t> AM, Kaplan LM, </a:t>
            </a:r>
            <a:r>
              <a:rPr lang="it-IT" sz="1200" kern="1200" dirty="0" err="1">
                <a:solidFill>
                  <a:schemeClr val="tx1"/>
                </a:solidFill>
                <a:effectLst/>
                <a:latin typeface="+mn-lt"/>
                <a:ea typeface="+mn-ea"/>
                <a:cs typeface="+mn-cs"/>
              </a:rPr>
              <a:t>Frías</a:t>
            </a:r>
            <a:r>
              <a:rPr lang="it-IT" sz="1200" kern="1200" dirty="0">
                <a:solidFill>
                  <a:schemeClr val="tx1"/>
                </a:solidFill>
                <a:effectLst/>
                <a:latin typeface="+mn-lt"/>
                <a:ea typeface="+mn-ea"/>
                <a:cs typeface="+mn-cs"/>
              </a:rPr>
              <a:t> JP, </a:t>
            </a:r>
            <a:r>
              <a:rPr lang="it-IT" sz="1200" kern="1200" dirty="0" err="1">
                <a:solidFill>
                  <a:schemeClr val="tx1"/>
                </a:solidFill>
                <a:effectLst/>
                <a:latin typeface="+mn-lt"/>
                <a:ea typeface="+mn-ea"/>
                <a:cs typeface="+mn-cs"/>
              </a:rPr>
              <a:t>Wu</a:t>
            </a:r>
            <a:r>
              <a:rPr lang="it-IT" sz="1200" kern="1200" dirty="0">
                <a:solidFill>
                  <a:schemeClr val="tx1"/>
                </a:solidFill>
                <a:effectLst/>
                <a:latin typeface="+mn-lt"/>
                <a:ea typeface="+mn-ea"/>
                <a:cs typeface="+mn-cs"/>
              </a:rPr>
              <a:t> Q, </a:t>
            </a:r>
            <a:r>
              <a:rPr lang="it-IT" sz="1200" kern="1200" dirty="0" err="1">
                <a:solidFill>
                  <a:schemeClr val="tx1"/>
                </a:solidFill>
                <a:effectLst/>
                <a:latin typeface="+mn-lt"/>
                <a:ea typeface="+mn-ea"/>
                <a:cs typeface="+mn-cs"/>
              </a:rPr>
              <a:t>Du</a:t>
            </a:r>
            <a:r>
              <a:rPr lang="it-IT" sz="1200" kern="1200" dirty="0">
                <a:solidFill>
                  <a:schemeClr val="tx1"/>
                </a:solidFill>
                <a:effectLst/>
                <a:latin typeface="+mn-lt"/>
                <a:ea typeface="+mn-ea"/>
                <a:cs typeface="+mn-cs"/>
              </a:rPr>
              <a:t> Y, </a:t>
            </a:r>
            <a:r>
              <a:rPr lang="it-IT" sz="1200" kern="1200" dirty="0" err="1">
                <a:solidFill>
                  <a:schemeClr val="tx1"/>
                </a:solidFill>
                <a:effectLst/>
                <a:latin typeface="+mn-lt"/>
                <a:ea typeface="+mn-ea"/>
                <a:cs typeface="+mn-cs"/>
              </a:rPr>
              <a:t>Gurbuz</a:t>
            </a:r>
            <a:r>
              <a:rPr lang="it-IT" sz="1200" kern="1200" dirty="0">
                <a:solidFill>
                  <a:schemeClr val="tx1"/>
                </a:solidFill>
                <a:effectLst/>
                <a:latin typeface="+mn-lt"/>
                <a:ea typeface="+mn-ea"/>
                <a:cs typeface="+mn-cs"/>
              </a:rPr>
              <a:t> S, et al. Triple–</a:t>
            </a:r>
            <a:r>
              <a:rPr lang="it-IT" sz="1200" kern="1200" dirty="0" err="1">
                <a:solidFill>
                  <a:schemeClr val="tx1"/>
                </a:solidFill>
                <a:effectLst/>
                <a:latin typeface="+mn-lt"/>
                <a:ea typeface="+mn-ea"/>
                <a:cs typeface="+mn-cs"/>
              </a:rPr>
              <a:t>Hormone</a:t>
            </a:r>
            <a:r>
              <a:rPr lang="it-IT" sz="1200" kern="1200" dirty="0">
                <a:solidFill>
                  <a:schemeClr val="tx1"/>
                </a:solidFill>
                <a:effectLst/>
                <a:latin typeface="+mn-lt"/>
                <a:ea typeface="+mn-ea"/>
                <a:cs typeface="+mn-cs"/>
              </a:rPr>
              <a:t>-Receptor </a:t>
            </a:r>
            <a:r>
              <a:rPr lang="it-IT" sz="1200" kern="1200" dirty="0" err="1">
                <a:solidFill>
                  <a:schemeClr val="tx1"/>
                </a:solidFill>
                <a:effectLst/>
                <a:latin typeface="+mn-lt"/>
                <a:ea typeface="+mn-ea"/>
                <a:cs typeface="+mn-cs"/>
              </a:rPr>
              <a:t>Agonist</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Retatrutide</a:t>
            </a:r>
            <a:r>
              <a:rPr lang="it-IT" sz="1200" kern="1200" dirty="0">
                <a:solidFill>
                  <a:schemeClr val="tx1"/>
                </a:solidFill>
                <a:effectLst/>
                <a:latin typeface="+mn-lt"/>
                <a:ea typeface="+mn-ea"/>
                <a:cs typeface="+mn-cs"/>
              </a:rPr>
              <a:t> for </a:t>
            </a:r>
            <a:r>
              <a:rPr lang="it-IT" sz="1200" kern="1200" dirty="0" err="1">
                <a:solidFill>
                  <a:schemeClr val="tx1"/>
                </a:solidFill>
                <a:effectLst/>
                <a:latin typeface="+mn-lt"/>
                <a:ea typeface="+mn-ea"/>
                <a:cs typeface="+mn-cs"/>
              </a:rPr>
              <a:t>Obesity</a:t>
            </a:r>
            <a:r>
              <a:rPr lang="it-IT" sz="1200" kern="1200" dirty="0">
                <a:solidFill>
                  <a:schemeClr val="tx1"/>
                </a:solidFill>
                <a:effectLst/>
                <a:latin typeface="+mn-lt"/>
                <a:ea typeface="+mn-ea"/>
                <a:cs typeface="+mn-cs"/>
              </a:rPr>
              <a:t> — A </a:t>
            </a:r>
            <a:r>
              <a:rPr lang="it-IT" sz="1200" kern="1200" dirty="0" err="1">
                <a:solidFill>
                  <a:schemeClr val="tx1"/>
                </a:solidFill>
                <a:effectLst/>
                <a:latin typeface="+mn-lt"/>
                <a:ea typeface="+mn-ea"/>
                <a:cs typeface="+mn-cs"/>
              </a:rPr>
              <a:t>Phase</a:t>
            </a:r>
            <a:r>
              <a:rPr lang="it-IT" sz="1200" kern="1200" dirty="0">
                <a:solidFill>
                  <a:schemeClr val="tx1"/>
                </a:solidFill>
                <a:effectLst/>
                <a:latin typeface="+mn-lt"/>
                <a:ea typeface="+mn-ea"/>
                <a:cs typeface="+mn-cs"/>
              </a:rPr>
              <a:t> 2 Trial. N </a:t>
            </a:r>
            <a:r>
              <a:rPr lang="it-IT" sz="1200" kern="1200" dirty="0" err="1">
                <a:solidFill>
                  <a:schemeClr val="tx1"/>
                </a:solidFill>
                <a:effectLst/>
                <a:latin typeface="+mn-lt"/>
                <a:ea typeface="+mn-ea"/>
                <a:cs typeface="+mn-cs"/>
              </a:rPr>
              <a:t>Engl</a:t>
            </a:r>
            <a:r>
              <a:rPr lang="it-IT" sz="1200" kern="1200" dirty="0">
                <a:solidFill>
                  <a:schemeClr val="tx1"/>
                </a:solidFill>
                <a:effectLst/>
                <a:latin typeface="+mn-lt"/>
                <a:ea typeface="+mn-ea"/>
                <a:cs typeface="+mn-cs"/>
              </a:rPr>
              <a:t> J </a:t>
            </a:r>
            <a:r>
              <a:rPr lang="it-IT" sz="1200" kern="1200" dirty="0" err="1">
                <a:solidFill>
                  <a:schemeClr val="tx1"/>
                </a:solidFill>
                <a:effectLst/>
                <a:latin typeface="+mn-lt"/>
                <a:ea typeface="+mn-ea"/>
                <a:cs typeface="+mn-cs"/>
              </a:rPr>
              <a:t>Med</a:t>
            </a:r>
            <a:r>
              <a:rPr lang="it-IT" sz="1200" kern="1200" dirty="0">
                <a:solidFill>
                  <a:schemeClr val="tx1"/>
                </a:solidFill>
                <a:effectLst/>
                <a:latin typeface="+mn-lt"/>
                <a:ea typeface="+mn-ea"/>
                <a:cs typeface="+mn-cs"/>
              </a:rPr>
              <a:t>. 10 agosto 2023;389(6):514–26. </a:t>
            </a:r>
          </a:p>
          <a:p>
            <a:endParaRPr lang="it-IT" dirty="0"/>
          </a:p>
        </p:txBody>
      </p:sp>
      <p:sp>
        <p:nvSpPr>
          <p:cNvPr id="4" name="Segnaposto numero diapositiva 3"/>
          <p:cNvSpPr>
            <a:spLocks noGrp="1"/>
          </p:cNvSpPr>
          <p:nvPr>
            <p:ph type="sldNum" sz="quarter" idx="5"/>
          </p:nvPr>
        </p:nvSpPr>
        <p:spPr/>
        <p:txBody>
          <a:bodyPr/>
          <a:lstStyle/>
          <a:p>
            <a:fld id="{97902569-AEB2-48F5-8D77-986E1BD939F8}" type="slidenum">
              <a:rPr lang="it-IT" smtClean="0"/>
              <a:t>51</a:t>
            </a:fld>
            <a:endParaRPr lang="it-IT"/>
          </a:p>
        </p:txBody>
      </p:sp>
    </p:spTree>
    <p:extLst>
      <p:ext uri="{BB962C8B-B14F-4D97-AF65-F5344CB8AC3E}">
        <p14:creationId xmlns:p14="http://schemas.microsoft.com/office/powerpoint/2010/main" val="35474198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Nauck MA, et al: Incretin effects of increasing glucose loads in man calculated from venous insulin and C-peptide responses. J Clin </a:t>
            </a:r>
            <a:r>
              <a:rPr lang="en-US" sz="1200" b="0" i="0" u="none" strike="noStrike" kern="1200" baseline="0" dirty="0" err="1">
                <a:solidFill>
                  <a:schemeClr val="tx1"/>
                </a:solidFill>
                <a:latin typeface="+mn-lt"/>
                <a:ea typeface="+mn-ea"/>
                <a:cs typeface="+mn-cs"/>
              </a:rPr>
              <a:t>EndocrinolMetab</a:t>
            </a:r>
            <a:r>
              <a:rPr lang="en-US" sz="1200" b="0" i="0" u="none" strike="noStrike" kern="1200" baseline="0" dirty="0">
                <a:solidFill>
                  <a:schemeClr val="tx1"/>
                </a:solidFill>
                <a:latin typeface="+mn-lt"/>
                <a:ea typeface="+mn-ea"/>
                <a:cs typeface="+mn-cs"/>
              </a:rPr>
              <a:t> 63: 492-498. 1986</a:t>
            </a:r>
          </a:p>
          <a:p>
            <a:r>
              <a:rPr lang="it-IT" sz="1200" b="0" i="0" u="none" strike="noStrike" kern="1200" baseline="0" dirty="0">
                <a:solidFill>
                  <a:schemeClr val="tx1"/>
                </a:solidFill>
                <a:latin typeface="+mn-lt"/>
                <a:ea typeface="+mn-ea"/>
                <a:cs typeface="+mn-cs"/>
              </a:rPr>
              <a:t>Drucker DJ, </a:t>
            </a:r>
            <a:r>
              <a:rPr lang="it-IT" sz="1200" b="0" i="0" u="none" strike="noStrike" kern="1200" baseline="0" dirty="0" err="1">
                <a:solidFill>
                  <a:schemeClr val="tx1"/>
                </a:solidFill>
                <a:latin typeface="+mn-lt"/>
                <a:ea typeface="+mn-ea"/>
                <a:cs typeface="+mn-cs"/>
              </a:rPr>
              <a:t>Nauck</a:t>
            </a:r>
            <a:r>
              <a:rPr lang="it-IT" sz="1200" b="0" i="0" u="none" strike="noStrike" kern="1200" baseline="0" dirty="0">
                <a:solidFill>
                  <a:schemeClr val="tx1"/>
                </a:solidFill>
                <a:latin typeface="+mn-lt"/>
                <a:ea typeface="+mn-ea"/>
                <a:cs typeface="+mn-cs"/>
              </a:rPr>
              <a:t> MA (2006) The </a:t>
            </a:r>
            <a:r>
              <a:rPr lang="it-IT" sz="1200" b="0" i="0" u="none" strike="noStrike" kern="1200" baseline="0" dirty="0" err="1">
                <a:solidFill>
                  <a:schemeClr val="tx1"/>
                </a:solidFill>
                <a:latin typeface="+mn-lt"/>
                <a:ea typeface="+mn-ea"/>
                <a:cs typeface="+mn-cs"/>
              </a:rPr>
              <a:t>incretin</a:t>
            </a:r>
            <a:r>
              <a:rPr lang="it-IT" sz="1200" b="0" i="0" u="none" strike="noStrike" kern="1200" baseline="0" dirty="0">
                <a:solidFill>
                  <a:schemeClr val="tx1"/>
                </a:solidFill>
                <a:latin typeface="+mn-lt"/>
                <a:ea typeface="+mn-ea"/>
                <a:cs typeface="+mn-cs"/>
              </a:rPr>
              <a:t> system: </a:t>
            </a:r>
            <a:r>
              <a:rPr lang="it-IT" sz="1200" b="0" i="0" u="none" strike="noStrike" kern="1200" baseline="0" dirty="0" err="1">
                <a:solidFill>
                  <a:schemeClr val="tx1"/>
                </a:solidFill>
                <a:latin typeface="+mn-lt"/>
                <a:ea typeface="+mn-ea"/>
                <a:cs typeface="+mn-cs"/>
              </a:rPr>
              <a:t>glucagon</a:t>
            </a:r>
            <a:r>
              <a:rPr lang="it-IT" sz="1200" b="0" i="0" u="none" strike="noStrike" kern="1200" baseline="0" dirty="0">
                <a:solidFill>
                  <a:schemeClr val="tx1"/>
                </a:solidFill>
                <a:latin typeface="+mn-lt"/>
                <a:ea typeface="+mn-ea"/>
                <a:cs typeface="+mn-cs"/>
              </a:rPr>
              <a:t>-like peptide-1 receptor </a:t>
            </a:r>
            <a:r>
              <a:rPr lang="it-IT" sz="1200" b="0" i="0" u="none" strike="noStrike" kern="1200" baseline="0" dirty="0" err="1">
                <a:solidFill>
                  <a:schemeClr val="tx1"/>
                </a:solidFill>
                <a:latin typeface="+mn-lt"/>
                <a:ea typeface="+mn-ea"/>
                <a:cs typeface="+mn-cs"/>
              </a:rPr>
              <a:t>agonists</a:t>
            </a:r>
            <a:r>
              <a:rPr lang="it-IT" sz="1200" b="0" i="0" u="none" strike="noStrike" kern="1200" baseline="0" dirty="0">
                <a:solidFill>
                  <a:schemeClr val="tx1"/>
                </a:solidFill>
                <a:latin typeface="+mn-lt"/>
                <a:ea typeface="+mn-ea"/>
                <a:cs typeface="+mn-cs"/>
              </a:rPr>
              <a:t> and </a:t>
            </a:r>
            <a:r>
              <a:rPr lang="it-IT" sz="1200" b="0" i="0" u="none" strike="noStrike" kern="1200" baseline="0" dirty="0" err="1">
                <a:solidFill>
                  <a:schemeClr val="tx1"/>
                </a:solidFill>
                <a:latin typeface="+mn-lt"/>
                <a:ea typeface="+mn-ea"/>
                <a:cs typeface="+mn-cs"/>
              </a:rPr>
              <a:t>dipetidyl</a:t>
            </a:r>
            <a:r>
              <a:rPr lang="it-IT" sz="1200" b="0" i="0" u="none" strike="noStrike" kern="1200" baseline="0" dirty="0">
                <a:solidFill>
                  <a:schemeClr val="tx1"/>
                </a:solidFill>
                <a:latin typeface="+mn-lt"/>
                <a:ea typeface="+mn-ea"/>
                <a:cs typeface="+mn-cs"/>
              </a:rPr>
              <a:t> peptidase-4 </a:t>
            </a:r>
            <a:r>
              <a:rPr lang="it-IT" sz="1200" b="0" i="0" u="none" strike="noStrike" kern="1200" baseline="0" dirty="0" err="1">
                <a:solidFill>
                  <a:schemeClr val="tx1"/>
                </a:solidFill>
                <a:latin typeface="+mn-lt"/>
                <a:ea typeface="+mn-ea"/>
                <a:cs typeface="+mn-cs"/>
              </a:rPr>
              <a:t>inhibitors</a:t>
            </a:r>
            <a:r>
              <a:rPr lang="it-IT" sz="1200" b="0" i="0" u="none" strike="noStrike" kern="1200" baseline="0" dirty="0">
                <a:solidFill>
                  <a:schemeClr val="tx1"/>
                </a:solidFill>
                <a:latin typeface="+mn-lt"/>
                <a:ea typeface="+mn-ea"/>
                <a:cs typeface="+mn-cs"/>
              </a:rPr>
              <a:t> in </a:t>
            </a:r>
            <a:r>
              <a:rPr lang="it-IT" sz="1200" b="0" i="0" u="none" strike="noStrike" kern="1200" baseline="0" dirty="0" err="1">
                <a:solidFill>
                  <a:schemeClr val="tx1"/>
                </a:solidFill>
                <a:latin typeface="+mn-lt"/>
                <a:ea typeface="+mn-ea"/>
                <a:cs typeface="+mn-cs"/>
              </a:rPr>
              <a:t>type</a:t>
            </a:r>
            <a:r>
              <a:rPr lang="it-IT" sz="1200" b="0" i="0" u="none" strike="noStrike" kern="1200" baseline="0" dirty="0">
                <a:solidFill>
                  <a:schemeClr val="tx1"/>
                </a:solidFill>
                <a:latin typeface="+mn-lt"/>
                <a:ea typeface="+mn-ea"/>
                <a:cs typeface="+mn-cs"/>
              </a:rPr>
              <a:t> 2 </a:t>
            </a:r>
            <a:r>
              <a:rPr lang="it-IT" sz="1200" b="0" i="0" u="none" strike="noStrike" kern="1200" baseline="0" dirty="0" err="1">
                <a:solidFill>
                  <a:schemeClr val="tx1"/>
                </a:solidFill>
                <a:latin typeface="+mn-lt"/>
                <a:ea typeface="+mn-ea"/>
                <a:cs typeface="+mn-cs"/>
              </a:rPr>
              <a:t>diabetes.Lancet</a:t>
            </a:r>
            <a:r>
              <a:rPr lang="it-IT" sz="1200" b="0" i="0" u="none" strike="noStrike" kern="1200" baseline="0" dirty="0">
                <a:solidFill>
                  <a:schemeClr val="tx1"/>
                </a:solidFill>
                <a:latin typeface="+mn-lt"/>
                <a:ea typeface="+mn-ea"/>
                <a:cs typeface="+mn-cs"/>
              </a:rPr>
              <a:t> 368: 1696-1705.</a:t>
            </a:r>
            <a:endParaRPr lang="it-IT" dirty="0"/>
          </a:p>
          <a:p>
            <a:endParaRPr lang="it-IT" dirty="0"/>
          </a:p>
        </p:txBody>
      </p:sp>
      <p:sp>
        <p:nvSpPr>
          <p:cNvPr id="4" name="Segnaposto numero diapositiva 3"/>
          <p:cNvSpPr>
            <a:spLocks noGrp="1"/>
          </p:cNvSpPr>
          <p:nvPr>
            <p:ph type="sldNum" sz="quarter" idx="5"/>
          </p:nvPr>
        </p:nvSpPr>
        <p:spPr/>
        <p:txBody>
          <a:bodyPr/>
          <a:lstStyle/>
          <a:p>
            <a:fld id="{97902569-AEB2-48F5-8D77-986E1BD939F8}" type="slidenum">
              <a:rPr lang="it-IT" smtClean="0"/>
              <a:t>10</a:t>
            </a:fld>
            <a:endParaRPr lang="it-IT"/>
          </a:p>
        </p:txBody>
      </p:sp>
    </p:spTree>
    <p:extLst>
      <p:ext uri="{BB962C8B-B14F-4D97-AF65-F5344CB8AC3E}">
        <p14:creationId xmlns:p14="http://schemas.microsoft.com/office/powerpoint/2010/main" val="231417600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200" kern="1200" dirty="0" err="1">
                <a:solidFill>
                  <a:schemeClr val="tx1"/>
                </a:solidFill>
                <a:effectLst/>
                <a:latin typeface="+mn-lt"/>
                <a:ea typeface="+mn-ea"/>
                <a:cs typeface="+mn-cs"/>
              </a:rPr>
              <a:t>Jastreboff</a:t>
            </a:r>
            <a:r>
              <a:rPr lang="it-IT" sz="1200" kern="1200" dirty="0">
                <a:solidFill>
                  <a:schemeClr val="tx1"/>
                </a:solidFill>
                <a:effectLst/>
                <a:latin typeface="+mn-lt"/>
                <a:ea typeface="+mn-ea"/>
                <a:cs typeface="+mn-cs"/>
              </a:rPr>
              <a:t> AM, Kaplan LM, </a:t>
            </a:r>
            <a:r>
              <a:rPr lang="it-IT" sz="1200" kern="1200" dirty="0" err="1">
                <a:solidFill>
                  <a:schemeClr val="tx1"/>
                </a:solidFill>
                <a:effectLst/>
                <a:latin typeface="+mn-lt"/>
                <a:ea typeface="+mn-ea"/>
                <a:cs typeface="+mn-cs"/>
              </a:rPr>
              <a:t>Frías</a:t>
            </a:r>
            <a:r>
              <a:rPr lang="it-IT" sz="1200" kern="1200" dirty="0">
                <a:solidFill>
                  <a:schemeClr val="tx1"/>
                </a:solidFill>
                <a:effectLst/>
                <a:latin typeface="+mn-lt"/>
                <a:ea typeface="+mn-ea"/>
                <a:cs typeface="+mn-cs"/>
              </a:rPr>
              <a:t> JP, </a:t>
            </a:r>
            <a:r>
              <a:rPr lang="it-IT" sz="1200" kern="1200" dirty="0" err="1">
                <a:solidFill>
                  <a:schemeClr val="tx1"/>
                </a:solidFill>
                <a:effectLst/>
                <a:latin typeface="+mn-lt"/>
                <a:ea typeface="+mn-ea"/>
                <a:cs typeface="+mn-cs"/>
              </a:rPr>
              <a:t>Wu</a:t>
            </a:r>
            <a:r>
              <a:rPr lang="it-IT" sz="1200" kern="1200" dirty="0">
                <a:solidFill>
                  <a:schemeClr val="tx1"/>
                </a:solidFill>
                <a:effectLst/>
                <a:latin typeface="+mn-lt"/>
                <a:ea typeface="+mn-ea"/>
                <a:cs typeface="+mn-cs"/>
              </a:rPr>
              <a:t> Q, </a:t>
            </a:r>
            <a:r>
              <a:rPr lang="it-IT" sz="1200" kern="1200" dirty="0" err="1">
                <a:solidFill>
                  <a:schemeClr val="tx1"/>
                </a:solidFill>
                <a:effectLst/>
                <a:latin typeface="+mn-lt"/>
                <a:ea typeface="+mn-ea"/>
                <a:cs typeface="+mn-cs"/>
              </a:rPr>
              <a:t>Du</a:t>
            </a:r>
            <a:r>
              <a:rPr lang="it-IT" sz="1200" kern="1200" dirty="0">
                <a:solidFill>
                  <a:schemeClr val="tx1"/>
                </a:solidFill>
                <a:effectLst/>
                <a:latin typeface="+mn-lt"/>
                <a:ea typeface="+mn-ea"/>
                <a:cs typeface="+mn-cs"/>
              </a:rPr>
              <a:t> Y, </a:t>
            </a:r>
            <a:r>
              <a:rPr lang="it-IT" sz="1200" kern="1200" dirty="0" err="1">
                <a:solidFill>
                  <a:schemeClr val="tx1"/>
                </a:solidFill>
                <a:effectLst/>
                <a:latin typeface="+mn-lt"/>
                <a:ea typeface="+mn-ea"/>
                <a:cs typeface="+mn-cs"/>
              </a:rPr>
              <a:t>Gurbuz</a:t>
            </a:r>
            <a:r>
              <a:rPr lang="it-IT" sz="1200" kern="1200" dirty="0">
                <a:solidFill>
                  <a:schemeClr val="tx1"/>
                </a:solidFill>
                <a:effectLst/>
                <a:latin typeface="+mn-lt"/>
                <a:ea typeface="+mn-ea"/>
                <a:cs typeface="+mn-cs"/>
              </a:rPr>
              <a:t> S, et al. Triple–</a:t>
            </a:r>
            <a:r>
              <a:rPr lang="it-IT" sz="1200" kern="1200" dirty="0" err="1">
                <a:solidFill>
                  <a:schemeClr val="tx1"/>
                </a:solidFill>
                <a:effectLst/>
                <a:latin typeface="+mn-lt"/>
                <a:ea typeface="+mn-ea"/>
                <a:cs typeface="+mn-cs"/>
              </a:rPr>
              <a:t>Hormone</a:t>
            </a:r>
            <a:r>
              <a:rPr lang="it-IT" sz="1200" kern="1200" dirty="0">
                <a:solidFill>
                  <a:schemeClr val="tx1"/>
                </a:solidFill>
                <a:effectLst/>
                <a:latin typeface="+mn-lt"/>
                <a:ea typeface="+mn-ea"/>
                <a:cs typeface="+mn-cs"/>
              </a:rPr>
              <a:t>-Receptor </a:t>
            </a:r>
            <a:r>
              <a:rPr lang="it-IT" sz="1200" kern="1200" dirty="0" err="1">
                <a:solidFill>
                  <a:schemeClr val="tx1"/>
                </a:solidFill>
                <a:effectLst/>
                <a:latin typeface="+mn-lt"/>
                <a:ea typeface="+mn-ea"/>
                <a:cs typeface="+mn-cs"/>
              </a:rPr>
              <a:t>Agonist</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Retatrutide</a:t>
            </a:r>
            <a:r>
              <a:rPr lang="it-IT" sz="1200" kern="1200" dirty="0">
                <a:solidFill>
                  <a:schemeClr val="tx1"/>
                </a:solidFill>
                <a:effectLst/>
                <a:latin typeface="+mn-lt"/>
                <a:ea typeface="+mn-ea"/>
                <a:cs typeface="+mn-cs"/>
              </a:rPr>
              <a:t> for </a:t>
            </a:r>
            <a:r>
              <a:rPr lang="it-IT" sz="1200" kern="1200" dirty="0" err="1">
                <a:solidFill>
                  <a:schemeClr val="tx1"/>
                </a:solidFill>
                <a:effectLst/>
                <a:latin typeface="+mn-lt"/>
                <a:ea typeface="+mn-ea"/>
                <a:cs typeface="+mn-cs"/>
              </a:rPr>
              <a:t>Obesity</a:t>
            </a:r>
            <a:r>
              <a:rPr lang="it-IT" sz="1200" kern="1200" dirty="0">
                <a:solidFill>
                  <a:schemeClr val="tx1"/>
                </a:solidFill>
                <a:effectLst/>
                <a:latin typeface="+mn-lt"/>
                <a:ea typeface="+mn-ea"/>
                <a:cs typeface="+mn-cs"/>
              </a:rPr>
              <a:t> — A </a:t>
            </a:r>
            <a:r>
              <a:rPr lang="it-IT" sz="1200" kern="1200" dirty="0" err="1">
                <a:solidFill>
                  <a:schemeClr val="tx1"/>
                </a:solidFill>
                <a:effectLst/>
                <a:latin typeface="+mn-lt"/>
                <a:ea typeface="+mn-ea"/>
                <a:cs typeface="+mn-cs"/>
              </a:rPr>
              <a:t>Phase</a:t>
            </a:r>
            <a:r>
              <a:rPr lang="it-IT" sz="1200" kern="1200" dirty="0">
                <a:solidFill>
                  <a:schemeClr val="tx1"/>
                </a:solidFill>
                <a:effectLst/>
                <a:latin typeface="+mn-lt"/>
                <a:ea typeface="+mn-ea"/>
                <a:cs typeface="+mn-cs"/>
              </a:rPr>
              <a:t> 2 Trial. N </a:t>
            </a:r>
            <a:r>
              <a:rPr lang="it-IT" sz="1200" kern="1200" dirty="0" err="1">
                <a:solidFill>
                  <a:schemeClr val="tx1"/>
                </a:solidFill>
                <a:effectLst/>
                <a:latin typeface="+mn-lt"/>
                <a:ea typeface="+mn-ea"/>
                <a:cs typeface="+mn-cs"/>
              </a:rPr>
              <a:t>Engl</a:t>
            </a:r>
            <a:r>
              <a:rPr lang="it-IT" sz="1200" kern="1200" dirty="0">
                <a:solidFill>
                  <a:schemeClr val="tx1"/>
                </a:solidFill>
                <a:effectLst/>
                <a:latin typeface="+mn-lt"/>
                <a:ea typeface="+mn-ea"/>
                <a:cs typeface="+mn-cs"/>
              </a:rPr>
              <a:t> J </a:t>
            </a:r>
            <a:r>
              <a:rPr lang="it-IT" sz="1200" kern="1200" dirty="0" err="1">
                <a:solidFill>
                  <a:schemeClr val="tx1"/>
                </a:solidFill>
                <a:effectLst/>
                <a:latin typeface="+mn-lt"/>
                <a:ea typeface="+mn-ea"/>
                <a:cs typeface="+mn-cs"/>
              </a:rPr>
              <a:t>Med</a:t>
            </a:r>
            <a:r>
              <a:rPr lang="it-IT" sz="1200" kern="1200" dirty="0">
                <a:solidFill>
                  <a:schemeClr val="tx1"/>
                </a:solidFill>
                <a:effectLst/>
                <a:latin typeface="+mn-lt"/>
                <a:ea typeface="+mn-ea"/>
                <a:cs typeface="+mn-cs"/>
              </a:rPr>
              <a:t>. 10 agosto 2023;389(6):514–26. </a:t>
            </a:r>
          </a:p>
          <a:p>
            <a:endParaRPr lang="it-IT" dirty="0"/>
          </a:p>
        </p:txBody>
      </p:sp>
      <p:sp>
        <p:nvSpPr>
          <p:cNvPr id="4" name="Segnaposto numero diapositiva 3"/>
          <p:cNvSpPr>
            <a:spLocks noGrp="1"/>
          </p:cNvSpPr>
          <p:nvPr>
            <p:ph type="sldNum" sz="quarter" idx="5"/>
          </p:nvPr>
        </p:nvSpPr>
        <p:spPr/>
        <p:txBody>
          <a:bodyPr/>
          <a:lstStyle/>
          <a:p>
            <a:fld id="{97902569-AEB2-48F5-8D77-986E1BD939F8}" type="slidenum">
              <a:rPr lang="it-IT" smtClean="0"/>
              <a:t>52</a:t>
            </a:fld>
            <a:endParaRPr lang="it-IT"/>
          </a:p>
        </p:txBody>
      </p:sp>
    </p:spTree>
    <p:extLst>
      <p:ext uri="{BB962C8B-B14F-4D97-AF65-F5344CB8AC3E}">
        <p14:creationId xmlns:p14="http://schemas.microsoft.com/office/powerpoint/2010/main" val="52282759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200" kern="1200" dirty="0" err="1">
                <a:solidFill>
                  <a:schemeClr val="tx1"/>
                </a:solidFill>
                <a:effectLst/>
                <a:latin typeface="+mn-lt"/>
                <a:ea typeface="+mn-ea"/>
                <a:cs typeface="+mn-cs"/>
              </a:rPr>
              <a:t>Jastreboff</a:t>
            </a:r>
            <a:r>
              <a:rPr lang="it-IT" sz="1200" kern="1200" dirty="0">
                <a:solidFill>
                  <a:schemeClr val="tx1"/>
                </a:solidFill>
                <a:effectLst/>
                <a:latin typeface="+mn-lt"/>
                <a:ea typeface="+mn-ea"/>
                <a:cs typeface="+mn-cs"/>
              </a:rPr>
              <a:t> AM, Kaplan LM, </a:t>
            </a:r>
            <a:r>
              <a:rPr lang="it-IT" sz="1200" kern="1200" dirty="0" err="1">
                <a:solidFill>
                  <a:schemeClr val="tx1"/>
                </a:solidFill>
                <a:effectLst/>
                <a:latin typeface="+mn-lt"/>
                <a:ea typeface="+mn-ea"/>
                <a:cs typeface="+mn-cs"/>
              </a:rPr>
              <a:t>Frías</a:t>
            </a:r>
            <a:r>
              <a:rPr lang="it-IT" sz="1200" kern="1200" dirty="0">
                <a:solidFill>
                  <a:schemeClr val="tx1"/>
                </a:solidFill>
                <a:effectLst/>
                <a:latin typeface="+mn-lt"/>
                <a:ea typeface="+mn-ea"/>
                <a:cs typeface="+mn-cs"/>
              </a:rPr>
              <a:t> JP, </a:t>
            </a:r>
            <a:r>
              <a:rPr lang="it-IT" sz="1200" kern="1200" dirty="0" err="1">
                <a:solidFill>
                  <a:schemeClr val="tx1"/>
                </a:solidFill>
                <a:effectLst/>
                <a:latin typeface="+mn-lt"/>
                <a:ea typeface="+mn-ea"/>
                <a:cs typeface="+mn-cs"/>
              </a:rPr>
              <a:t>Wu</a:t>
            </a:r>
            <a:r>
              <a:rPr lang="it-IT" sz="1200" kern="1200" dirty="0">
                <a:solidFill>
                  <a:schemeClr val="tx1"/>
                </a:solidFill>
                <a:effectLst/>
                <a:latin typeface="+mn-lt"/>
                <a:ea typeface="+mn-ea"/>
                <a:cs typeface="+mn-cs"/>
              </a:rPr>
              <a:t> Q, </a:t>
            </a:r>
            <a:r>
              <a:rPr lang="it-IT" sz="1200" kern="1200" dirty="0" err="1">
                <a:solidFill>
                  <a:schemeClr val="tx1"/>
                </a:solidFill>
                <a:effectLst/>
                <a:latin typeface="+mn-lt"/>
                <a:ea typeface="+mn-ea"/>
                <a:cs typeface="+mn-cs"/>
              </a:rPr>
              <a:t>Du</a:t>
            </a:r>
            <a:r>
              <a:rPr lang="it-IT" sz="1200" kern="1200" dirty="0">
                <a:solidFill>
                  <a:schemeClr val="tx1"/>
                </a:solidFill>
                <a:effectLst/>
                <a:latin typeface="+mn-lt"/>
                <a:ea typeface="+mn-ea"/>
                <a:cs typeface="+mn-cs"/>
              </a:rPr>
              <a:t> Y, </a:t>
            </a:r>
            <a:r>
              <a:rPr lang="it-IT" sz="1200" kern="1200" dirty="0" err="1">
                <a:solidFill>
                  <a:schemeClr val="tx1"/>
                </a:solidFill>
                <a:effectLst/>
                <a:latin typeface="+mn-lt"/>
                <a:ea typeface="+mn-ea"/>
                <a:cs typeface="+mn-cs"/>
              </a:rPr>
              <a:t>Gurbuz</a:t>
            </a:r>
            <a:r>
              <a:rPr lang="it-IT" sz="1200" kern="1200" dirty="0">
                <a:solidFill>
                  <a:schemeClr val="tx1"/>
                </a:solidFill>
                <a:effectLst/>
                <a:latin typeface="+mn-lt"/>
                <a:ea typeface="+mn-ea"/>
                <a:cs typeface="+mn-cs"/>
              </a:rPr>
              <a:t> S, et al. Triple–</a:t>
            </a:r>
            <a:r>
              <a:rPr lang="it-IT" sz="1200" kern="1200" dirty="0" err="1">
                <a:solidFill>
                  <a:schemeClr val="tx1"/>
                </a:solidFill>
                <a:effectLst/>
                <a:latin typeface="+mn-lt"/>
                <a:ea typeface="+mn-ea"/>
                <a:cs typeface="+mn-cs"/>
              </a:rPr>
              <a:t>Hormone</a:t>
            </a:r>
            <a:r>
              <a:rPr lang="it-IT" sz="1200" kern="1200" dirty="0">
                <a:solidFill>
                  <a:schemeClr val="tx1"/>
                </a:solidFill>
                <a:effectLst/>
                <a:latin typeface="+mn-lt"/>
                <a:ea typeface="+mn-ea"/>
                <a:cs typeface="+mn-cs"/>
              </a:rPr>
              <a:t>-Receptor </a:t>
            </a:r>
            <a:r>
              <a:rPr lang="it-IT" sz="1200" kern="1200" dirty="0" err="1">
                <a:solidFill>
                  <a:schemeClr val="tx1"/>
                </a:solidFill>
                <a:effectLst/>
                <a:latin typeface="+mn-lt"/>
                <a:ea typeface="+mn-ea"/>
                <a:cs typeface="+mn-cs"/>
              </a:rPr>
              <a:t>Agonist</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Retatrutide</a:t>
            </a:r>
            <a:r>
              <a:rPr lang="it-IT" sz="1200" kern="1200" dirty="0">
                <a:solidFill>
                  <a:schemeClr val="tx1"/>
                </a:solidFill>
                <a:effectLst/>
                <a:latin typeface="+mn-lt"/>
                <a:ea typeface="+mn-ea"/>
                <a:cs typeface="+mn-cs"/>
              </a:rPr>
              <a:t> for </a:t>
            </a:r>
            <a:r>
              <a:rPr lang="it-IT" sz="1200" kern="1200" dirty="0" err="1">
                <a:solidFill>
                  <a:schemeClr val="tx1"/>
                </a:solidFill>
                <a:effectLst/>
                <a:latin typeface="+mn-lt"/>
                <a:ea typeface="+mn-ea"/>
                <a:cs typeface="+mn-cs"/>
              </a:rPr>
              <a:t>Obesity</a:t>
            </a:r>
            <a:r>
              <a:rPr lang="it-IT" sz="1200" kern="1200" dirty="0">
                <a:solidFill>
                  <a:schemeClr val="tx1"/>
                </a:solidFill>
                <a:effectLst/>
                <a:latin typeface="+mn-lt"/>
                <a:ea typeface="+mn-ea"/>
                <a:cs typeface="+mn-cs"/>
              </a:rPr>
              <a:t> — A </a:t>
            </a:r>
            <a:r>
              <a:rPr lang="it-IT" sz="1200" kern="1200" dirty="0" err="1">
                <a:solidFill>
                  <a:schemeClr val="tx1"/>
                </a:solidFill>
                <a:effectLst/>
                <a:latin typeface="+mn-lt"/>
                <a:ea typeface="+mn-ea"/>
                <a:cs typeface="+mn-cs"/>
              </a:rPr>
              <a:t>Phase</a:t>
            </a:r>
            <a:r>
              <a:rPr lang="it-IT" sz="1200" kern="1200" dirty="0">
                <a:solidFill>
                  <a:schemeClr val="tx1"/>
                </a:solidFill>
                <a:effectLst/>
                <a:latin typeface="+mn-lt"/>
                <a:ea typeface="+mn-ea"/>
                <a:cs typeface="+mn-cs"/>
              </a:rPr>
              <a:t> 2 Trial. N </a:t>
            </a:r>
            <a:r>
              <a:rPr lang="it-IT" sz="1200" kern="1200" dirty="0" err="1">
                <a:solidFill>
                  <a:schemeClr val="tx1"/>
                </a:solidFill>
                <a:effectLst/>
                <a:latin typeface="+mn-lt"/>
                <a:ea typeface="+mn-ea"/>
                <a:cs typeface="+mn-cs"/>
              </a:rPr>
              <a:t>Engl</a:t>
            </a:r>
            <a:r>
              <a:rPr lang="it-IT" sz="1200" kern="1200" dirty="0">
                <a:solidFill>
                  <a:schemeClr val="tx1"/>
                </a:solidFill>
                <a:effectLst/>
                <a:latin typeface="+mn-lt"/>
                <a:ea typeface="+mn-ea"/>
                <a:cs typeface="+mn-cs"/>
              </a:rPr>
              <a:t> J </a:t>
            </a:r>
            <a:r>
              <a:rPr lang="it-IT" sz="1200" kern="1200" dirty="0" err="1">
                <a:solidFill>
                  <a:schemeClr val="tx1"/>
                </a:solidFill>
                <a:effectLst/>
                <a:latin typeface="+mn-lt"/>
                <a:ea typeface="+mn-ea"/>
                <a:cs typeface="+mn-cs"/>
              </a:rPr>
              <a:t>Med</a:t>
            </a:r>
            <a:r>
              <a:rPr lang="it-IT" sz="1200" kern="1200" dirty="0">
                <a:solidFill>
                  <a:schemeClr val="tx1"/>
                </a:solidFill>
                <a:effectLst/>
                <a:latin typeface="+mn-lt"/>
                <a:ea typeface="+mn-ea"/>
                <a:cs typeface="+mn-cs"/>
              </a:rPr>
              <a:t>. 10 agosto 2023;389(6):514–26. </a:t>
            </a:r>
          </a:p>
          <a:p>
            <a:endParaRPr lang="it-IT" dirty="0"/>
          </a:p>
        </p:txBody>
      </p:sp>
      <p:sp>
        <p:nvSpPr>
          <p:cNvPr id="4" name="Segnaposto numero diapositiva 3"/>
          <p:cNvSpPr>
            <a:spLocks noGrp="1"/>
          </p:cNvSpPr>
          <p:nvPr>
            <p:ph type="sldNum" sz="quarter" idx="5"/>
          </p:nvPr>
        </p:nvSpPr>
        <p:spPr/>
        <p:txBody>
          <a:bodyPr/>
          <a:lstStyle/>
          <a:p>
            <a:fld id="{97902569-AEB2-48F5-8D77-986E1BD939F8}" type="slidenum">
              <a:rPr lang="it-IT" smtClean="0"/>
              <a:t>53</a:t>
            </a:fld>
            <a:endParaRPr lang="it-IT"/>
          </a:p>
        </p:txBody>
      </p:sp>
    </p:spTree>
    <p:extLst>
      <p:ext uri="{BB962C8B-B14F-4D97-AF65-F5344CB8AC3E}">
        <p14:creationId xmlns:p14="http://schemas.microsoft.com/office/powerpoint/2010/main" val="40559942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200" b="0" i="0" kern="1200" dirty="0">
                <a:solidFill>
                  <a:schemeClr val="tx1"/>
                </a:solidFill>
                <a:effectLst/>
                <a:latin typeface="+mn-lt"/>
                <a:ea typeface="+mn-ea"/>
                <a:cs typeface="+mn-cs"/>
              </a:rPr>
              <a:t>Fadini, G.P. Ormoni gastrointestinali e terapia del diabete: dalla fisiologia alle nuove opportunità terapeutiche. </a:t>
            </a:r>
            <a:r>
              <a:rPr lang="it-IT" sz="1200" b="0" i="1" kern="1200" dirty="0">
                <a:solidFill>
                  <a:schemeClr val="tx1"/>
                </a:solidFill>
                <a:effectLst/>
                <a:latin typeface="+mn-lt"/>
                <a:ea typeface="+mn-ea"/>
                <a:cs typeface="+mn-cs"/>
              </a:rPr>
              <a:t>L'Endocrinologo</a:t>
            </a:r>
            <a:r>
              <a:rPr lang="it-IT" sz="1200" b="0" i="0" kern="1200" dirty="0">
                <a:solidFill>
                  <a:schemeClr val="tx1"/>
                </a:solidFill>
                <a:effectLst/>
                <a:latin typeface="+mn-lt"/>
                <a:ea typeface="+mn-ea"/>
                <a:cs typeface="+mn-cs"/>
              </a:rPr>
              <a:t> </a:t>
            </a:r>
            <a:r>
              <a:rPr lang="it-IT" sz="1200" b="1" i="0" kern="1200" dirty="0">
                <a:solidFill>
                  <a:schemeClr val="tx1"/>
                </a:solidFill>
                <a:effectLst/>
                <a:latin typeface="+mn-lt"/>
                <a:ea typeface="+mn-ea"/>
                <a:cs typeface="+mn-cs"/>
              </a:rPr>
              <a:t>24</a:t>
            </a:r>
            <a:r>
              <a:rPr lang="it-IT" sz="1200" b="0" i="0" kern="1200" dirty="0">
                <a:solidFill>
                  <a:schemeClr val="tx1"/>
                </a:solidFill>
                <a:effectLst/>
                <a:latin typeface="+mn-lt"/>
                <a:ea typeface="+mn-ea"/>
                <a:cs typeface="+mn-cs"/>
              </a:rPr>
              <a:t>, 224–231 (2023). https://doi.org/10.1007/s40619-023-01260-3</a:t>
            </a:r>
            <a:endParaRPr lang="it-IT" dirty="0"/>
          </a:p>
          <a:p>
            <a:endParaRPr lang="it-IT" dirty="0"/>
          </a:p>
        </p:txBody>
      </p:sp>
      <p:sp>
        <p:nvSpPr>
          <p:cNvPr id="4" name="Segnaposto numero diapositiva 3"/>
          <p:cNvSpPr>
            <a:spLocks noGrp="1"/>
          </p:cNvSpPr>
          <p:nvPr>
            <p:ph type="sldNum" sz="quarter" idx="5"/>
          </p:nvPr>
        </p:nvSpPr>
        <p:spPr/>
        <p:txBody>
          <a:bodyPr/>
          <a:lstStyle/>
          <a:p>
            <a:fld id="{97902569-AEB2-48F5-8D77-986E1BD939F8}" type="slidenum">
              <a:rPr lang="it-IT" smtClean="0"/>
              <a:t>12</a:t>
            </a:fld>
            <a:endParaRPr lang="it-IT"/>
          </a:p>
        </p:txBody>
      </p:sp>
    </p:spTree>
    <p:extLst>
      <p:ext uri="{BB962C8B-B14F-4D97-AF65-F5344CB8AC3E}">
        <p14:creationId xmlns:p14="http://schemas.microsoft.com/office/powerpoint/2010/main" val="13780000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dirty="0"/>
              <a:t>Schema riassuntivo effetto pleiotropico dei GLP1-RAs</a:t>
            </a:r>
          </a:p>
          <a:p>
            <a:endParaRPr lang="it-IT" dirty="0"/>
          </a:p>
        </p:txBody>
      </p:sp>
      <p:sp>
        <p:nvSpPr>
          <p:cNvPr id="4" name="Segnaposto numero diapositiva 3"/>
          <p:cNvSpPr>
            <a:spLocks noGrp="1"/>
          </p:cNvSpPr>
          <p:nvPr>
            <p:ph type="sldNum" sz="quarter" idx="5"/>
          </p:nvPr>
        </p:nvSpPr>
        <p:spPr/>
        <p:txBody>
          <a:bodyPr/>
          <a:lstStyle/>
          <a:p>
            <a:fld id="{97902569-AEB2-48F5-8D77-986E1BD939F8}" type="slidenum">
              <a:rPr lang="it-IT" smtClean="0"/>
              <a:t>15</a:t>
            </a:fld>
            <a:endParaRPr lang="it-IT"/>
          </a:p>
        </p:txBody>
      </p:sp>
    </p:spTree>
    <p:extLst>
      <p:ext uri="{BB962C8B-B14F-4D97-AF65-F5344CB8AC3E}">
        <p14:creationId xmlns:p14="http://schemas.microsoft.com/office/powerpoint/2010/main" val="22375018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b="0" i="0" kern="1200" dirty="0">
                <a:solidFill>
                  <a:schemeClr val="tx1"/>
                </a:solidFill>
                <a:effectLst/>
                <a:latin typeface="+mn-lt"/>
                <a:ea typeface="+mn-ea"/>
                <a:cs typeface="+mn-cs"/>
              </a:rPr>
              <a:t>Vedi </a:t>
            </a:r>
            <a:r>
              <a:rPr lang="it-IT" sz="1200" b="0" i="0" kern="1200" dirty="0">
                <a:solidFill>
                  <a:schemeClr val="tx1"/>
                </a:solidFill>
                <a:effectLst/>
                <a:latin typeface="+mn-lt"/>
                <a:ea typeface="+mn-ea"/>
                <a:cs typeface="+mn-cs"/>
                <a:sym typeface="Wingdings" panose="05000000000000000000" pitchFamily="2" charset="2"/>
              </a:rPr>
              <a:t> </a:t>
            </a:r>
            <a:r>
              <a:rPr lang="it-IT" sz="1200" b="0" i="0" kern="1200" dirty="0">
                <a:solidFill>
                  <a:schemeClr val="tx1"/>
                </a:solidFill>
                <a:effectLst/>
                <a:latin typeface="+mn-lt"/>
                <a:ea typeface="+mn-ea"/>
                <a:cs typeface="+mn-cs"/>
              </a:rPr>
              <a:t>assuefazione dei recettori m degli </a:t>
            </a:r>
            <a:r>
              <a:rPr lang="it-IT" sz="1200" b="0" i="0" kern="1200" dirty="0" err="1">
                <a:solidFill>
                  <a:schemeClr val="tx1"/>
                </a:solidFill>
                <a:effectLst/>
                <a:latin typeface="+mn-lt"/>
                <a:ea typeface="+mn-ea"/>
                <a:cs typeface="+mn-cs"/>
              </a:rPr>
              <a:t>oppiodi</a:t>
            </a:r>
            <a:r>
              <a:rPr lang="it-IT" sz="1200" b="0" i="0" kern="1200" dirty="0">
                <a:solidFill>
                  <a:schemeClr val="tx1"/>
                </a:solidFill>
                <a:effectLst/>
                <a:latin typeface="+mn-lt"/>
                <a:ea typeface="+mn-ea"/>
                <a:cs typeface="+mn-cs"/>
              </a:rPr>
              <a:t>.</a:t>
            </a:r>
          </a:p>
          <a:p>
            <a:r>
              <a:rPr lang="it-IT" sz="1200" b="0" i="0" kern="1200" dirty="0">
                <a:solidFill>
                  <a:schemeClr val="tx1"/>
                </a:solidFill>
                <a:effectLst/>
                <a:latin typeface="+mn-lt"/>
                <a:ea typeface="+mn-ea"/>
                <a:cs typeface="+mn-cs"/>
              </a:rPr>
              <a:t>Fadini, G.P. Ormoni gastrointestinali e terapia del diabete: dalla fisiologia alle nuove opportunità terapeutiche. </a:t>
            </a:r>
            <a:r>
              <a:rPr lang="it-IT" sz="1200" b="0" i="1" kern="1200" dirty="0">
                <a:solidFill>
                  <a:schemeClr val="tx1"/>
                </a:solidFill>
                <a:effectLst/>
                <a:latin typeface="+mn-lt"/>
                <a:ea typeface="+mn-ea"/>
                <a:cs typeface="+mn-cs"/>
              </a:rPr>
              <a:t>L'Endocrinologo</a:t>
            </a:r>
            <a:r>
              <a:rPr lang="it-IT" sz="1200" b="0" i="0" kern="1200" dirty="0">
                <a:solidFill>
                  <a:schemeClr val="tx1"/>
                </a:solidFill>
                <a:effectLst/>
                <a:latin typeface="+mn-lt"/>
                <a:ea typeface="+mn-ea"/>
                <a:cs typeface="+mn-cs"/>
              </a:rPr>
              <a:t> </a:t>
            </a:r>
            <a:r>
              <a:rPr lang="it-IT" sz="1200" b="1" i="0" kern="1200" dirty="0">
                <a:solidFill>
                  <a:schemeClr val="tx1"/>
                </a:solidFill>
                <a:effectLst/>
                <a:latin typeface="+mn-lt"/>
                <a:ea typeface="+mn-ea"/>
                <a:cs typeface="+mn-cs"/>
              </a:rPr>
              <a:t>24</a:t>
            </a:r>
            <a:r>
              <a:rPr lang="it-IT" sz="1200" b="0" i="0" kern="1200" dirty="0">
                <a:solidFill>
                  <a:schemeClr val="tx1"/>
                </a:solidFill>
                <a:effectLst/>
                <a:latin typeface="+mn-lt"/>
                <a:ea typeface="+mn-ea"/>
                <a:cs typeface="+mn-cs"/>
              </a:rPr>
              <a:t>, 224–231 (2023). https://doi.org/10.1007/s40619-023-01260-3</a:t>
            </a:r>
            <a:endParaRPr lang="it-IT" dirty="0"/>
          </a:p>
          <a:p>
            <a:endParaRPr lang="it-IT" dirty="0"/>
          </a:p>
        </p:txBody>
      </p:sp>
      <p:sp>
        <p:nvSpPr>
          <p:cNvPr id="4" name="Segnaposto numero diapositiva 3"/>
          <p:cNvSpPr>
            <a:spLocks noGrp="1"/>
          </p:cNvSpPr>
          <p:nvPr>
            <p:ph type="sldNum" sz="quarter" idx="5"/>
          </p:nvPr>
        </p:nvSpPr>
        <p:spPr/>
        <p:txBody>
          <a:bodyPr/>
          <a:lstStyle/>
          <a:p>
            <a:fld id="{97902569-AEB2-48F5-8D77-986E1BD939F8}" type="slidenum">
              <a:rPr lang="it-IT" smtClean="0"/>
              <a:t>16</a:t>
            </a:fld>
            <a:endParaRPr lang="it-IT"/>
          </a:p>
        </p:txBody>
      </p:sp>
    </p:spTree>
    <p:extLst>
      <p:ext uri="{BB962C8B-B14F-4D97-AF65-F5344CB8AC3E}">
        <p14:creationId xmlns:p14="http://schemas.microsoft.com/office/powerpoint/2010/main" val="1665812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err="1"/>
              <a:t>Gorgojo</a:t>
            </a:r>
            <a:r>
              <a:rPr lang="it-IT" dirty="0"/>
              <a:t>-Martínez, J.J.; Mezquita-Raya, P.; </a:t>
            </a:r>
            <a:r>
              <a:rPr lang="it-IT" dirty="0" err="1"/>
              <a:t>Carretero</a:t>
            </a:r>
            <a:r>
              <a:rPr lang="it-IT" dirty="0"/>
              <a:t>-Gómez, J.; Castro, A.; </a:t>
            </a:r>
            <a:r>
              <a:rPr lang="it-IT" dirty="0" err="1"/>
              <a:t>Cebrián</a:t>
            </a:r>
            <a:r>
              <a:rPr lang="it-IT" dirty="0"/>
              <a:t>-Cuenca, A.; de Torres-Sánchez, A.; García-de-Lucas, M.D.; Núñez, J.; </a:t>
            </a:r>
            <a:r>
              <a:rPr lang="it-IT" dirty="0" err="1"/>
              <a:t>Obaya</a:t>
            </a:r>
            <a:r>
              <a:rPr lang="it-IT" dirty="0"/>
              <a:t>, J.C.; Soler, M.J.; et al. Clinical </a:t>
            </a:r>
            <a:r>
              <a:rPr lang="it-IT" dirty="0" err="1"/>
              <a:t>Recommendations</a:t>
            </a:r>
            <a:r>
              <a:rPr lang="it-IT" dirty="0"/>
              <a:t> </a:t>
            </a:r>
            <a:r>
              <a:rPr lang="it-IT" dirty="0" err="1"/>
              <a:t>toManage</a:t>
            </a:r>
            <a:r>
              <a:rPr lang="it-IT" dirty="0"/>
              <a:t> </a:t>
            </a:r>
            <a:r>
              <a:rPr lang="it-IT" dirty="0" err="1"/>
              <a:t>Gastrointestinal</a:t>
            </a:r>
            <a:r>
              <a:rPr lang="it-IT" dirty="0"/>
              <a:t> </a:t>
            </a:r>
            <a:r>
              <a:rPr lang="it-IT" dirty="0" err="1"/>
              <a:t>Adverse</a:t>
            </a:r>
            <a:r>
              <a:rPr lang="it-IT" dirty="0"/>
              <a:t> Events in </a:t>
            </a:r>
            <a:r>
              <a:rPr lang="it-IT" dirty="0" err="1"/>
              <a:t>Patients</a:t>
            </a:r>
            <a:r>
              <a:rPr lang="it-IT" dirty="0"/>
              <a:t> </a:t>
            </a:r>
            <a:r>
              <a:rPr lang="it-IT" dirty="0" err="1"/>
              <a:t>Treated</a:t>
            </a:r>
            <a:r>
              <a:rPr lang="it-IT" dirty="0"/>
              <a:t> with Glp-1 Receptor </a:t>
            </a:r>
            <a:r>
              <a:rPr lang="it-IT" dirty="0" err="1"/>
              <a:t>Agonists</a:t>
            </a:r>
            <a:r>
              <a:rPr lang="it-IT" dirty="0"/>
              <a:t>: </a:t>
            </a:r>
            <a:r>
              <a:rPr lang="it-IT" dirty="0" err="1"/>
              <a:t>AMultidisciplinary</a:t>
            </a:r>
            <a:endParaRPr lang="it-IT" dirty="0"/>
          </a:p>
          <a:p>
            <a:r>
              <a:rPr lang="it-IT" dirty="0"/>
              <a:t>Expert Consensus. J. </a:t>
            </a:r>
            <a:r>
              <a:rPr lang="it-IT" dirty="0" err="1"/>
              <a:t>Clin</a:t>
            </a:r>
            <a:r>
              <a:rPr lang="it-IT" dirty="0"/>
              <a:t>. </a:t>
            </a:r>
            <a:r>
              <a:rPr lang="it-IT" dirty="0" err="1"/>
              <a:t>Med</a:t>
            </a:r>
            <a:r>
              <a:rPr lang="it-IT" dirty="0"/>
              <a:t>. 2023, 12, 145. https://doi.org/10.3390/ jcm12010145</a:t>
            </a:r>
          </a:p>
          <a:p>
            <a:endParaRPr lang="it-IT" dirty="0"/>
          </a:p>
        </p:txBody>
      </p:sp>
      <p:sp>
        <p:nvSpPr>
          <p:cNvPr id="4" name="Segnaposto numero diapositiva 3"/>
          <p:cNvSpPr>
            <a:spLocks noGrp="1"/>
          </p:cNvSpPr>
          <p:nvPr>
            <p:ph type="sldNum" sz="quarter" idx="5"/>
          </p:nvPr>
        </p:nvSpPr>
        <p:spPr/>
        <p:txBody>
          <a:bodyPr/>
          <a:lstStyle/>
          <a:p>
            <a:fld id="{97902569-AEB2-48F5-8D77-986E1BD939F8}" type="slidenum">
              <a:rPr lang="it-IT" smtClean="0"/>
              <a:t>19</a:t>
            </a:fld>
            <a:endParaRPr lang="it-IT"/>
          </a:p>
        </p:txBody>
      </p:sp>
    </p:spTree>
    <p:extLst>
      <p:ext uri="{BB962C8B-B14F-4D97-AF65-F5344CB8AC3E}">
        <p14:creationId xmlns:p14="http://schemas.microsoft.com/office/powerpoint/2010/main" val="14969150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err="1"/>
              <a:t>Gorgojo</a:t>
            </a:r>
            <a:r>
              <a:rPr lang="it-IT" dirty="0"/>
              <a:t>-Martínez, J.J.; Mezquita-Raya, P.; </a:t>
            </a:r>
            <a:r>
              <a:rPr lang="it-IT" dirty="0" err="1"/>
              <a:t>Carretero</a:t>
            </a:r>
            <a:r>
              <a:rPr lang="it-IT" dirty="0"/>
              <a:t>-Gómez, J.; Castro, A.; </a:t>
            </a:r>
            <a:r>
              <a:rPr lang="it-IT" dirty="0" err="1"/>
              <a:t>Cebrián</a:t>
            </a:r>
            <a:r>
              <a:rPr lang="it-IT" dirty="0"/>
              <a:t>-Cuenca, A.; de Torres-Sánchez, A.; García-de-Lucas, M.D.; Núñez, J.; </a:t>
            </a:r>
            <a:r>
              <a:rPr lang="it-IT" dirty="0" err="1"/>
              <a:t>Obaya</a:t>
            </a:r>
            <a:r>
              <a:rPr lang="it-IT" dirty="0"/>
              <a:t>, J.C.; Soler, M.J.; et al. Clinical </a:t>
            </a:r>
            <a:r>
              <a:rPr lang="it-IT" dirty="0" err="1"/>
              <a:t>Recommendations</a:t>
            </a:r>
            <a:r>
              <a:rPr lang="it-IT" dirty="0"/>
              <a:t> </a:t>
            </a:r>
            <a:r>
              <a:rPr lang="it-IT" dirty="0" err="1"/>
              <a:t>toManage</a:t>
            </a:r>
            <a:r>
              <a:rPr lang="it-IT" dirty="0"/>
              <a:t> </a:t>
            </a:r>
            <a:r>
              <a:rPr lang="it-IT" dirty="0" err="1"/>
              <a:t>Gastrointestinal</a:t>
            </a:r>
            <a:r>
              <a:rPr lang="it-IT" dirty="0"/>
              <a:t> </a:t>
            </a:r>
            <a:r>
              <a:rPr lang="it-IT" dirty="0" err="1"/>
              <a:t>Adverse</a:t>
            </a:r>
            <a:r>
              <a:rPr lang="it-IT" dirty="0"/>
              <a:t> Events in </a:t>
            </a:r>
            <a:r>
              <a:rPr lang="it-IT" dirty="0" err="1"/>
              <a:t>Patients</a:t>
            </a:r>
            <a:r>
              <a:rPr lang="it-IT" dirty="0"/>
              <a:t> </a:t>
            </a:r>
            <a:r>
              <a:rPr lang="it-IT" dirty="0" err="1"/>
              <a:t>Treated</a:t>
            </a:r>
            <a:r>
              <a:rPr lang="it-IT" dirty="0"/>
              <a:t> with Glp-1 Receptor </a:t>
            </a:r>
            <a:r>
              <a:rPr lang="it-IT" dirty="0" err="1"/>
              <a:t>Agonists</a:t>
            </a:r>
            <a:r>
              <a:rPr lang="it-IT" dirty="0"/>
              <a:t>: </a:t>
            </a:r>
            <a:r>
              <a:rPr lang="it-IT" dirty="0" err="1"/>
              <a:t>AMultidisciplinary</a:t>
            </a:r>
            <a:endParaRPr lang="it-IT" dirty="0"/>
          </a:p>
          <a:p>
            <a:r>
              <a:rPr lang="it-IT" dirty="0"/>
              <a:t>Expert Consensus. J. </a:t>
            </a:r>
            <a:r>
              <a:rPr lang="it-IT" dirty="0" err="1"/>
              <a:t>Clin</a:t>
            </a:r>
            <a:r>
              <a:rPr lang="it-IT" dirty="0"/>
              <a:t>. </a:t>
            </a:r>
            <a:r>
              <a:rPr lang="it-IT" dirty="0" err="1"/>
              <a:t>Med</a:t>
            </a:r>
            <a:r>
              <a:rPr lang="it-IT" dirty="0"/>
              <a:t>. 2023, 12, 145. https://doi.org/10.3390/ jcm12010145</a:t>
            </a:r>
          </a:p>
          <a:p>
            <a:endParaRPr lang="it-IT" dirty="0"/>
          </a:p>
        </p:txBody>
      </p:sp>
      <p:sp>
        <p:nvSpPr>
          <p:cNvPr id="4" name="Segnaposto numero diapositiva 3"/>
          <p:cNvSpPr>
            <a:spLocks noGrp="1"/>
          </p:cNvSpPr>
          <p:nvPr>
            <p:ph type="sldNum" sz="quarter" idx="5"/>
          </p:nvPr>
        </p:nvSpPr>
        <p:spPr/>
        <p:txBody>
          <a:bodyPr/>
          <a:lstStyle/>
          <a:p>
            <a:fld id="{97902569-AEB2-48F5-8D77-986E1BD939F8}" type="slidenum">
              <a:rPr lang="it-IT" smtClean="0"/>
              <a:t>20</a:t>
            </a:fld>
            <a:endParaRPr lang="it-IT"/>
          </a:p>
        </p:txBody>
      </p:sp>
    </p:spTree>
    <p:extLst>
      <p:ext uri="{BB962C8B-B14F-4D97-AF65-F5344CB8AC3E}">
        <p14:creationId xmlns:p14="http://schemas.microsoft.com/office/powerpoint/2010/main" val="29191891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4D4D4D"/>
                </a:solidFill>
                <a:effectLst/>
                <a:latin typeface="OTNEJMQuadraat"/>
              </a:rPr>
              <a:t>Participants received individual counseling sessions every 4 weeks to help them adhere to a reduced-calorie diet (500-kcal deficit per day relative to the energy expenditure estimated at the time they underwent randomization) and increased physical activity (with 150 minutes per week of physical activity, such as walking, encouraged). Both diet and activity were recorded daily in a diary or by use of a smartphone application or other tools and were reviewed during counseling sessions. Participants discontinuing treatment prematurely remained in the trial.</a:t>
            </a:r>
            <a:endParaRPr lang="it-IT" dirty="0"/>
          </a:p>
          <a:p>
            <a:endParaRPr lang="it-IT" dirty="0"/>
          </a:p>
        </p:txBody>
      </p:sp>
      <p:sp>
        <p:nvSpPr>
          <p:cNvPr id="4" name="Segnaposto numero diapositiva 3"/>
          <p:cNvSpPr>
            <a:spLocks noGrp="1"/>
          </p:cNvSpPr>
          <p:nvPr>
            <p:ph type="sldNum" sz="quarter" idx="5"/>
          </p:nvPr>
        </p:nvSpPr>
        <p:spPr/>
        <p:txBody>
          <a:bodyPr/>
          <a:lstStyle/>
          <a:p>
            <a:fld id="{97902569-AEB2-48F5-8D77-986E1BD939F8}" type="slidenum">
              <a:rPr lang="it-IT" smtClean="0"/>
              <a:t>22</a:t>
            </a:fld>
            <a:endParaRPr lang="it-IT"/>
          </a:p>
        </p:txBody>
      </p:sp>
    </p:spTree>
    <p:extLst>
      <p:ext uri="{BB962C8B-B14F-4D97-AF65-F5344CB8AC3E}">
        <p14:creationId xmlns:p14="http://schemas.microsoft.com/office/powerpoint/2010/main" val="3237889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titolo">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58029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pic>
        <p:nvPicPr>
          <p:cNvPr id="8" name="Immagine 7" descr="Immagine che contiene schermata, Policromia, grafica, Elementi grafici&#10;&#10;Il contenuto generato dall'IA potrebbe non essere corretto.">
            <a:extLst>
              <a:ext uri="{FF2B5EF4-FFF2-40B4-BE49-F238E27FC236}">
                <a16:creationId xmlns:a16="http://schemas.microsoft.com/office/drawing/2014/main" id="{9F8B0DE3-3342-06F5-5792-F9EEE6814BF1}"/>
              </a:ext>
            </a:extLst>
          </p:cNvPr>
          <p:cNvPicPr>
            <a:picLocks noChangeAspect="1"/>
          </p:cNvPicPr>
          <p:nvPr userDrawn="1"/>
        </p:nvPicPr>
        <p:blipFill>
          <a:blip r:embed="rId2"/>
          <a:stretch>
            <a:fillRect/>
          </a:stretch>
        </p:blipFill>
        <p:spPr>
          <a:xfrm>
            <a:off x="0" y="1785"/>
            <a:ext cx="12192000" cy="6854430"/>
          </a:xfrm>
          <a:prstGeom prst="rect">
            <a:avLst/>
          </a:prstGeom>
        </p:spPr>
      </p:pic>
    </p:spTree>
    <p:extLst>
      <p:ext uri="{BB962C8B-B14F-4D97-AF65-F5344CB8AC3E}">
        <p14:creationId xmlns:p14="http://schemas.microsoft.com/office/powerpoint/2010/main" val="2505746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Immagine 7" descr="Immagine che contiene schermata, linea, Elementi grafici&#10;&#10;Il contenuto generato dall'IA potrebbe non essere corretto.">
            <a:extLst>
              <a:ext uri="{FF2B5EF4-FFF2-40B4-BE49-F238E27FC236}">
                <a16:creationId xmlns:a16="http://schemas.microsoft.com/office/drawing/2014/main" id="{24A4694F-BCFF-4C5E-9B7F-063CCA3D1EF8}"/>
              </a:ext>
            </a:extLst>
          </p:cNvPr>
          <p:cNvPicPr>
            <a:picLocks noChangeAspect="1"/>
          </p:cNvPicPr>
          <p:nvPr userDrawn="1"/>
        </p:nvPicPr>
        <p:blipFill>
          <a:blip r:embed="rId4"/>
          <a:stretch>
            <a:fillRect/>
          </a:stretch>
        </p:blipFill>
        <p:spPr>
          <a:xfrm>
            <a:off x="0" y="0"/>
            <a:ext cx="12192000" cy="6854430"/>
          </a:xfrm>
          <a:prstGeom prst="rect">
            <a:avLst/>
          </a:prstGeom>
        </p:spPr>
      </p:pic>
    </p:spTree>
    <p:extLst>
      <p:ext uri="{BB962C8B-B14F-4D97-AF65-F5344CB8AC3E}">
        <p14:creationId xmlns:p14="http://schemas.microsoft.com/office/powerpoint/2010/main" val="755160501"/>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24.emf"/></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32.png"/></Relationships>
</file>

<file path=ppt/slides/_rels/slide2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35.png"/></Relationships>
</file>

<file path=ppt/slides/_rels/slide2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40.png"/></Relationships>
</file>

<file path=ppt/slides/_rels/slide26.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image" Target="../media/image42.emf"/><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image" Target="../media/image44.emf"/><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1.xml"/><Relationship Id="rId5" Type="http://schemas.openxmlformats.org/officeDocument/2006/relationships/image" Target="../media/image49.png"/><Relationship Id="rId4" Type="http://schemas.openxmlformats.org/officeDocument/2006/relationships/image" Target="../media/image48.png"/></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51.emf"/></Relationships>
</file>

<file path=ppt/slides/_rels/slide31.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52.emf"/></Relationships>
</file>

<file path=ppt/slides/_rels/slide32.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54.emf"/></Relationships>
</file>

<file path=ppt/slides/_rels/slide3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57.emf"/></Relationships>
</file>

<file path=ppt/slides/_rels/slide35.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61.png"/></Relationships>
</file>

<file path=ppt/slides/_rels/slide38.xml.rels><?xml version="1.0" encoding="UTF-8" standalone="yes"?>
<Relationships xmlns="http://schemas.openxmlformats.org/package/2006/relationships"><Relationship Id="rId3" Type="http://schemas.openxmlformats.org/officeDocument/2006/relationships/image" Target="../media/image62.emf"/><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64.emf"/><Relationship Id="rId4" Type="http://schemas.openxmlformats.org/officeDocument/2006/relationships/image" Target="../media/image63.emf"/></Relationships>
</file>

<file path=ppt/slides/_rels/slide3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66.emf"/><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67.emf"/></Relationships>
</file>

<file path=ppt/slides/_rels/slide41.xml.rels><?xml version="1.0" encoding="UTF-8" standalone="yes"?>
<Relationships xmlns="http://schemas.openxmlformats.org/package/2006/relationships"><Relationship Id="rId3" Type="http://schemas.openxmlformats.org/officeDocument/2006/relationships/image" Target="../media/image66.emf"/><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68.emf"/></Relationships>
</file>

<file path=ppt/slides/_rels/slide42.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70.png"/></Relationships>
</file>

<file path=ppt/slides/_rels/slide4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76.png"/></Relationships>
</file>

<file path=ppt/slides/_rels/slide47.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emf"/><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81.png"/></Relationships>
</file>

<file path=ppt/slides/_rels/slide51.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image" Target="../media/image84.png"/><Relationship Id="rId4" Type="http://schemas.openxmlformats.org/officeDocument/2006/relationships/image" Target="../media/image83.png"/></Relationships>
</file>

<file path=ppt/slides/_rels/slide52.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87.png"/></Relationships>
</file>

<file path=ppt/slides/_rels/slide54.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emf"/><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a:extLst>
              <a:ext uri="{FF2B5EF4-FFF2-40B4-BE49-F238E27FC236}">
                <a16:creationId xmlns:a16="http://schemas.microsoft.com/office/drawing/2014/main" id="{5AF486F5-149E-A65E-FB6C-A5E18B112E6B}"/>
              </a:ext>
            </a:extLst>
          </p:cNvPr>
          <p:cNvPicPr>
            <a:picLocks noChangeAspect="1"/>
          </p:cNvPicPr>
          <p:nvPr/>
        </p:nvPicPr>
        <p:blipFill>
          <a:blip r:embed="rId2"/>
          <a:srcRect/>
          <a:stretch/>
        </p:blipFill>
        <p:spPr>
          <a:xfrm>
            <a:off x="0" y="1786"/>
            <a:ext cx="12192000" cy="6854429"/>
          </a:xfrm>
          <a:prstGeom prst="rect">
            <a:avLst/>
          </a:prstGeom>
        </p:spPr>
      </p:pic>
    </p:spTree>
    <p:extLst>
      <p:ext uri="{BB962C8B-B14F-4D97-AF65-F5344CB8AC3E}">
        <p14:creationId xmlns:p14="http://schemas.microsoft.com/office/powerpoint/2010/main" val="32345006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099214-7EAE-CC47-C7B4-9B2C5CB5B8A1}"/>
            </a:ext>
          </a:extLst>
        </p:cNvPr>
        <p:cNvGrpSpPr/>
        <p:nvPr/>
      </p:nvGrpSpPr>
      <p:grpSpPr>
        <a:xfrm>
          <a:off x="0" y="0"/>
          <a:ext cx="0" cy="0"/>
          <a:chOff x="0" y="0"/>
          <a:chExt cx="0" cy="0"/>
        </a:xfrm>
      </p:grpSpPr>
      <p:pic>
        <p:nvPicPr>
          <p:cNvPr id="2" name="Immagine 1">
            <a:extLst>
              <a:ext uri="{FF2B5EF4-FFF2-40B4-BE49-F238E27FC236}">
                <a16:creationId xmlns:a16="http://schemas.microsoft.com/office/drawing/2014/main" id="{ECBC1D0A-299C-84F3-D72F-938741A6CCD7}"/>
              </a:ext>
            </a:extLst>
          </p:cNvPr>
          <p:cNvPicPr>
            <a:picLocks noChangeAspect="1"/>
          </p:cNvPicPr>
          <p:nvPr/>
        </p:nvPicPr>
        <p:blipFill>
          <a:blip r:embed="rId3"/>
          <a:stretch>
            <a:fillRect/>
          </a:stretch>
        </p:blipFill>
        <p:spPr>
          <a:xfrm>
            <a:off x="272143" y="2124864"/>
            <a:ext cx="5520899" cy="4140674"/>
          </a:xfrm>
          <a:prstGeom prst="rect">
            <a:avLst/>
          </a:prstGeom>
        </p:spPr>
      </p:pic>
      <p:pic>
        <p:nvPicPr>
          <p:cNvPr id="3" name="Immagine 2" descr="Immagine che contiene testo, schermata, software, Icona del computer&#10;&#10;Il contenuto generato dall'IA potrebbe non essere corretto.">
            <a:extLst>
              <a:ext uri="{FF2B5EF4-FFF2-40B4-BE49-F238E27FC236}">
                <a16:creationId xmlns:a16="http://schemas.microsoft.com/office/drawing/2014/main" id="{FE9DA7D9-9908-C502-C55D-7327A35192A4}"/>
              </a:ext>
            </a:extLst>
          </p:cNvPr>
          <p:cNvPicPr>
            <a:picLocks noChangeAspect="1"/>
          </p:cNvPicPr>
          <p:nvPr/>
        </p:nvPicPr>
        <p:blipFill>
          <a:blip r:embed="rId4">
            <a:extLst>
              <a:ext uri="{28A0092B-C50C-407E-A947-70E740481C1C}">
                <a14:useLocalDpi xmlns:a14="http://schemas.microsoft.com/office/drawing/2010/main" val="0"/>
              </a:ext>
            </a:extLst>
          </a:blip>
          <a:srcRect l="27768" t="31429" r="31875" b="17065"/>
          <a:stretch>
            <a:fillRect/>
          </a:stretch>
        </p:blipFill>
        <p:spPr>
          <a:xfrm>
            <a:off x="6320117" y="2124864"/>
            <a:ext cx="5338483" cy="3832468"/>
          </a:xfrm>
          <a:prstGeom prst="rect">
            <a:avLst/>
          </a:prstGeom>
        </p:spPr>
      </p:pic>
      <p:sp>
        <p:nvSpPr>
          <p:cNvPr id="4" name="CasellaDiTesto 3">
            <a:extLst>
              <a:ext uri="{FF2B5EF4-FFF2-40B4-BE49-F238E27FC236}">
                <a16:creationId xmlns:a16="http://schemas.microsoft.com/office/drawing/2014/main" id="{00C49ABA-B425-84D2-2C7E-383FFD8AF15F}"/>
              </a:ext>
            </a:extLst>
          </p:cNvPr>
          <p:cNvSpPr txBox="1"/>
          <p:nvPr/>
        </p:nvSpPr>
        <p:spPr>
          <a:xfrm>
            <a:off x="4547933" y="1306285"/>
            <a:ext cx="3544368" cy="584775"/>
          </a:xfrm>
          <a:prstGeom prst="rect">
            <a:avLst/>
          </a:prstGeom>
          <a:noFill/>
        </p:spPr>
        <p:txBody>
          <a:bodyPr wrap="none" rtlCol="0">
            <a:spAutoFit/>
          </a:bodyPr>
          <a:lstStyle/>
          <a:p>
            <a:r>
              <a:rPr lang="it-IT" sz="3200" b="1" dirty="0">
                <a:solidFill>
                  <a:srgbClr val="FF0000"/>
                </a:solidFill>
              </a:rPr>
              <a:t>Effetto </a:t>
            </a:r>
            <a:r>
              <a:rPr lang="it-IT" sz="3200" b="1" dirty="0" err="1">
                <a:solidFill>
                  <a:srgbClr val="FF0000"/>
                </a:solidFill>
              </a:rPr>
              <a:t>incretinico</a:t>
            </a:r>
            <a:endParaRPr lang="it-IT" sz="3200" b="1" dirty="0">
              <a:solidFill>
                <a:srgbClr val="FF0000"/>
              </a:solidFill>
            </a:endParaRPr>
          </a:p>
        </p:txBody>
      </p:sp>
    </p:spTree>
    <p:extLst>
      <p:ext uri="{BB962C8B-B14F-4D97-AF65-F5344CB8AC3E}">
        <p14:creationId xmlns:p14="http://schemas.microsoft.com/office/powerpoint/2010/main" val="14572073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F2BC66-7D02-175B-CCB1-2D6A4041828A}"/>
            </a:ext>
          </a:extLst>
        </p:cNvPr>
        <p:cNvGrpSpPr/>
        <p:nvPr/>
      </p:nvGrpSpPr>
      <p:grpSpPr>
        <a:xfrm>
          <a:off x="0" y="0"/>
          <a:ext cx="0" cy="0"/>
          <a:chOff x="0" y="0"/>
          <a:chExt cx="0" cy="0"/>
        </a:xfrm>
      </p:grpSpPr>
      <p:cxnSp>
        <p:nvCxnSpPr>
          <p:cNvPr id="2" name="Connettore 2 1">
            <a:extLst>
              <a:ext uri="{FF2B5EF4-FFF2-40B4-BE49-F238E27FC236}">
                <a16:creationId xmlns:a16="http://schemas.microsoft.com/office/drawing/2014/main" id="{21097F7A-E137-F81C-E029-B66EA155FB8B}"/>
              </a:ext>
            </a:extLst>
          </p:cNvPr>
          <p:cNvCxnSpPr>
            <a:cxnSpLocks/>
          </p:cNvCxnSpPr>
          <p:nvPr/>
        </p:nvCxnSpPr>
        <p:spPr>
          <a:xfrm>
            <a:off x="4136572" y="2615895"/>
            <a:ext cx="707572" cy="0"/>
          </a:xfrm>
          <a:prstGeom prst="straightConnector1">
            <a:avLst/>
          </a:prstGeom>
          <a:ln w="57150">
            <a:solidFill>
              <a:schemeClr val="tx2">
                <a:lumMod val="50000"/>
                <a:lumOff val="50000"/>
              </a:schemeClr>
            </a:solidFill>
            <a:tailEnd type="triangle"/>
          </a:ln>
        </p:spPr>
        <p:style>
          <a:lnRef idx="2">
            <a:schemeClr val="accent1"/>
          </a:lnRef>
          <a:fillRef idx="0">
            <a:schemeClr val="accent1"/>
          </a:fillRef>
          <a:effectRef idx="1">
            <a:schemeClr val="accent1"/>
          </a:effectRef>
          <a:fontRef idx="minor">
            <a:schemeClr val="tx1"/>
          </a:fontRef>
        </p:style>
      </p:cxnSp>
      <p:sp>
        <p:nvSpPr>
          <p:cNvPr id="3" name="Rettangolo con angoli arrotondati 2">
            <a:extLst>
              <a:ext uri="{FF2B5EF4-FFF2-40B4-BE49-F238E27FC236}">
                <a16:creationId xmlns:a16="http://schemas.microsoft.com/office/drawing/2014/main" id="{D65C7885-7652-9AFF-FAB3-F99F8891687D}"/>
              </a:ext>
            </a:extLst>
          </p:cNvPr>
          <p:cNvSpPr/>
          <p:nvPr/>
        </p:nvSpPr>
        <p:spPr>
          <a:xfrm>
            <a:off x="1940380" y="2223641"/>
            <a:ext cx="1959429" cy="784507"/>
          </a:xfrm>
          <a:prstGeom prst="roundRect">
            <a:avLst/>
          </a:prstGeom>
          <a:ln>
            <a:solidFill>
              <a:schemeClr val="tx2">
                <a:lumMod val="50000"/>
                <a:lumOff val="5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it-IT" dirty="0"/>
              <a:t>Iperglicemia</a:t>
            </a:r>
          </a:p>
        </p:txBody>
      </p:sp>
      <p:sp>
        <p:nvSpPr>
          <p:cNvPr id="4" name="Rettangolo con angoli arrotondati 3">
            <a:extLst>
              <a:ext uri="{FF2B5EF4-FFF2-40B4-BE49-F238E27FC236}">
                <a16:creationId xmlns:a16="http://schemas.microsoft.com/office/drawing/2014/main" id="{A07EC25F-3E93-0154-39D8-D107DB9D380F}"/>
              </a:ext>
            </a:extLst>
          </p:cNvPr>
          <p:cNvSpPr/>
          <p:nvPr/>
        </p:nvSpPr>
        <p:spPr>
          <a:xfrm>
            <a:off x="5080907" y="2223642"/>
            <a:ext cx="1872344" cy="784507"/>
          </a:xfrm>
          <a:prstGeom prst="roundRect">
            <a:avLst/>
          </a:prstGeom>
          <a:ln>
            <a:solidFill>
              <a:schemeClr val="tx2">
                <a:lumMod val="50000"/>
                <a:lumOff val="5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it-IT" dirty="0"/>
              <a:t>↑ Insulina</a:t>
            </a:r>
          </a:p>
        </p:txBody>
      </p:sp>
      <p:sp>
        <p:nvSpPr>
          <p:cNvPr id="5" name="Rettangolo con angoli arrotondati 4">
            <a:extLst>
              <a:ext uri="{FF2B5EF4-FFF2-40B4-BE49-F238E27FC236}">
                <a16:creationId xmlns:a16="http://schemas.microsoft.com/office/drawing/2014/main" id="{9A8F2D6F-0DFA-848E-7CFC-BCCD2E74E6B5}"/>
              </a:ext>
            </a:extLst>
          </p:cNvPr>
          <p:cNvSpPr/>
          <p:nvPr/>
        </p:nvSpPr>
        <p:spPr>
          <a:xfrm>
            <a:off x="8055428" y="2223642"/>
            <a:ext cx="2852058" cy="784507"/>
          </a:xfrm>
          <a:prstGeom prst="roundRect">
            <a:avLst/>
          </a:prstGeom>
          <a:ln>
            <a:solidFill>
              <a:schemeClr val="tx2">
                <a:lumMod val="50000"/>
                <a:lumOff val="5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it-IT" dirty="0"/>
              <a:t>↑ </a:t>
            </a:r>
            <a:r>
              <a:rPr lang="it-IT" dirty="0" err="1"/>
              <a:t>Ipertrofismo</a:t>
            </a:r>
            <a:r>
              <a:rPr lang="it-IT" dirty="0"/>
              <a:t> </a:t>
            </a:r>
            <a:r>
              <a:rPr lang="it-IT" dirty="0" err="1"/>
              <a:t>betacellule</a:t>
            </a:r>
            <a:endParaRPr lang="it-IT" dirty="0"/>
          </a:p>
        </p:txBody>
      </p:sp>
      <p:cxnSp>
        <p:nvCxnSpPr>
          <p:cNvPr id="6" name="Connettore 2 5">
            <a:extLst>
              <a:ext uri="{FF2B5EF4-FFF2-40B4-BE49-F238E27FC236}">
                <a16:creationId xmlns:a16="http://schemas.microsoft.com/office/drawing/2014/main" id="{EF0D6CF6-F693-3EE1-FC26-61B31AC644CD}"/>
              </a:ext>
            </a:extLst>
          </p:cNvPr>
          <p:cNvCxnSpPr>
            <a:cxnSpLocks/>
          </p:cNvCxnSpPr>
          <p:nvPr/>
        </p:nvCxnSpPr>
        <p:spPr>
          <a:xfrm>
            <a:off x="7190014" y="2615896"/>
            <a:ext cx="707572" cy="0"/>
          </a:xfrm>
          <a:prstGeom prst="straightConnector1">
            <a:avLst/>
          </a:prstGeom>
          <a:ln w="57150">
            <a:solidFill>
              <a:schemeClr val="tx2">
                <a:lumMod val="50000"/>
                <a:lumOff val="50000"/>
              </a:schemeClr>
            </a:solidFill>
            <a:tailEnd type="triangle"/>
          </a:ln>
        </p:spPr>
        <p:style>
          <a:lnRef idx="2">
            <a:schemeClr val="accent1"/>
          </a:lnRef>
          <a:fillRef idx="0">
            <a:schemeClr val="accent1"/>
          </a:fillRef>
          <a:effectRef idx="1">
            <a:schemeClr val="accent1"/>
          </a:effectRef>
          <a:fontRef idx="minor">
            <a:schemeClr val="tx1"/>
          </a:fontRef>
        </p:style>
      </p:cxnSp>
      <p:cxnSp>
        <p:nvCxnSpPr>
          <p:cNvPr id="7" name="Connettore 2 6">
            <a:extLst>
              <a:ext uri="{FF2B5EF4-FFF2-40B4-BE49-F238E27FC236}">
                <a16:creationId xmlns:a16="http://schemas.microsoft.com/office/drawing/2014/main" id="{AD759D0C-7B93-78E1-FA52-257FA73CA921}"/>
              </a:ext>
            </a:extLst>
          </p:cNvPr>
          <p:cNvCxnSpPr>
            <a:cxnSpLocks/>
          </p:cNvCxnSpPr>
          <p:nvPr/>
        </p:nvCxnSpPr>
        <p:spPr>
          <a:xfrm>
            <a:off x="9497786" y="3127527"/>
            <a:ext cx="0" cy="693359"/>
          </a:xfrm>
          <a:prstGeom prst="straightConnector1">
            <a:avLst/>
          </a:prstGeom>
          <a:ln w="57150">
            <a:solidFill>
              <a:schemeClr val="accent5">
                <a:lumMod val="75000"/>
              </a:schemeClr>
            </a:solidFill>
            <a:tailEnd type="triangle"/>
          </a:ln>
        </p:spPr>
        <p:style>
          <a:lnRef idx="2">
            <a:schemeClr val="accent1"/>
          </a:lnRef>
          <a:fillRef idx="0">
            <a:schemeClr val="accent1"/>
          </a:fillRef>
          <a:effectRef idx="1">
            <a:schemeClr val="accent1"/>
          </a:effectRef>
          <a:fontRef idx="minor">
            <a:schemeClr val="tx1"/>
          </a:fontRef>
        </p:style>
      </p:cxnSp>
      <p:sp>
        <p:nvSpPr>
          <p:cNvPr id="8" name="Rettangolo con angoli arrotondati 7">
            <a:extLst>
              <a:ext uri="{FF2B5EF4-FFF2-40B4-BE49-F238E27FC236}">
                <a16:creationId xmlns:a16="http://schemas.microsoft.com/office/drawing/2014/main" id="{EA24F2DB-EA22-CF66-905D-518FAD79EF2D}"/>
              </a:ext>
            </a:extLst>
          </p:cNvPr>
          <p:cNvSpPr/>
          <p:nvPr/>
        </p:nvSpPr>
        <p:spPr>
          <a:xfrm>
            <a:off x="8055427" y="4000031"/>
            <a:ext cx="2852058" cy="770767"/>
          </a:xfrm>
          <a:prstGeom prst="roundRect">
            <a:avLst/>
          </a:prstGeom>
          <a:ln>
            <a:solidFill>
              <a:schemeClr val="accent5">
                <a:lumMod val="75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it-IT" dirty="0"/>
              <a:t>↑ Metabolismo cellulare</a:t>
            </a:r>
          </a:p>
        </p:txBody>
      </p:sp>
      <p:sp>
        <p:nvSpPr>
          <p:cNvPr id="9" name="Rettangolo con angoli arrotondati 8">
            <a:extLst>
              <a:ext uri="{FF2B5EF4-FFF2-40B4-BE49-F238E27FC236}">
                <a16:creationId xmlns:a16="http://schemas.microsoft.com/office/drawing/2014/main" id="{7D28A6FB-6455-682C-1E77-5691B53E6C86}"/>
              </a:ext>
            </a:extLst>
          </p:cNvPr>
          <p:cNvSpPr/>
          <p:nvPr/>
        </p:nvSpPr>
        <p:spPr>
          <a:xfrm>
            <a:off x="4691742" y="4000031"/>
            <a:ext cx="2852058" cy="770767"/>
          </a:xfrm>
          <a:prstGeom prst="roundRect">
            <a:avLst/>
          </a:prstGeom>
          <a:ln>
            <a:solidFill>
              <a:schemeClr val="accent5">
                <a:lumMod val="75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it-IT" dirty="0"/>
              <a:t>↑ ROS</a:t>
            </a:r>
          </a:p>
        </p:txBody>
      </p:sp>
      <p:sp>
        <p:nvSpPr>
          <p:cNvPr id="10" name="Rettangolo con angoli arrotondati 9">
            <a:extLst>
              <a:ext uri="{FF2B5EF4-FFF2-40B4-BE49-F238E27FC236}">
                <a16:creationId xmlns:a16="http://schemas.microsoft.com/office/drawing/2014/main" id="{1BEE72C2-E000-7380-8373-CF3FDF82FA0F}"/>
              </a:ext>
            </a:extLst>
          </p:cNvPr>
          <p:cNvSpPr/>
          <p:nvPr/>
        </p:nvSpPr>
        <p:spPr>
          <a:xfrm>
            <a:off x="1284514" y="3993161"/>
            <a:ext cx="2852058" cy="770767"/>
          </a:xfrm>
          <a:prstGeom prst="roundRect">
            <a:avLst/>
          </a:prstGeom>
          <a:ln>
            <a:solidFill>
              <a:schemeClr val="accent5">
                <a:lumMod val="75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it-IT" dirty="0"/>
              <a:t>↑ Apoptosi </a:t>
            </a:r>
            <a:r>
              <a:rPr lang="it-IT" dirty="0" err="1"/>
              <a:t>betacellulare</a:t>
            </a:r>
            <a:endParaRPr lang="it-IT" dirty="0"/>
          </a:p>
        </p:txBody>
      </p:sp>
      <p:pic>
        <p:nvPicPr>
          <p:cNvPr id="11" name="Immagine 10">
            <a:extLst>
              <a:ext uri="{FF2B5EF4-FFF2-40B4-BE49-F238E27FC236}">
                <a16:creationId xmlns:a16="http://schemas.microsoft.com/office/drawing/2014/main" id="{A888368B-E2D5-9A9A-3B3B-7F38A21BADD7}"/>
              </a:ext>
            </a:extLst>
          </p:cNvPr>
          <p:cNvPicPr>
            <a:picLocks noChangeAspect="1"/>
          </p:cNvPicPr>
          <p:nvPr/>
        </p:nvPicPr>
        <p:blipFill>
          <a:blip r:embed="rId2">
            <a:duotone>
              <a:schemeClr val="accent5">
                <a:shade val="45000"/>
                <a:satMod val="135000"/>
              </a:schemeClr>
              <a:prstClr val="white"/>
            </a:duotone>
          </a:blip>
          <a:srcRect t="25144" r="13211" b="39507"/>
          <a:stretch>
            <a:fillRect/>
          </a:stretch>
        </p:blipFill>
        <p:spPr>
          <a:xfrm rot="10952801">
            <a:off x="7444101" y="4794333"/>
            <a:ext cx="906972" cy="369407"/>
          </a:xfrm>
          <a:prstGeom prst="rect">
            <a:avLst/>
          </a:prstGeom>
        </p:spPr>
      </p:pic>
      <p:pic>
        <p:nvPicPr>
          <p:cNvPr id="12" name="Immagine 11">
            <a:extLst>
              <a:ext uri="{FF2B5EF4-FFF2-40B4-BE49-F238E27FC236}">
                <a16:creationId xmlns:a16="http://schemas.microsoft.com/office/drawing/2014/main" id="{A0A130DA-673E-85D1-FEEA-B474F8500C19}"/>
              </a:ext>
            </a:extLst>
          </p:cNvPr>
          <p:cNvPicPr>
            <a:picLocks noChangeAspect="1"/>
          </p:cNvPicPr>
          <p:nvPr/>
        </p:nvPicPr>
        <p:blipFill>
          <a:blip r:embed="rId2">
            <a:duotone>
              <a:schemeClr val="accent5">
                <a:shade val="45000"/>
                <a:satMod val="135000"/>
              </a:schemeClr>
              <a:prstClr val="white"/>
            </a:duotone>
          </a:blip>
          <a:srcRect t="25144" r="13211" b="39507"/>
          <a:stretch>
            <a:fillRect/>
          </a:stretch>
        </p:blipFill>
        <p:spPr>
          <a:xfrm rot="10952801">
            <a:off x="4036872" y="4794333"/>
            <a:ext cx="906972" cy="369407"/>
          </a:xfrm>
          <a:prstGeom prst="rect">
            <a:avLst/>
          </a:prstGeom>
        </p:spPr>
      </p:pic>
    </p:spTree>
    <p:extLst>
      <p:ext uri="{BB962C8B-B14F-4D97-AF65-F5344CB8AC3E}">
        <p14:creationId xmlns:p14="http://schemas.microsoft.com/office/powerpoint/2010/main" val="3900513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strVal val="#ppt_h"/>
                                          </p:val>
                                        </p:tav>
                                        <p:tav tm="100000">
                                          <p:val>
                                            <p:strVal val="#ppt_h"/>
                                          </p:val>
                                        </p:tav>
                                      </p:tavLst>
                                    </p:anim>
                                  </p:childTnLst>
                                </p:cTn>
                              </p:par>
                              <p:par>
                                <p:cTn id="14" presetID="10"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17" presetClass="entr" presetSubtype="1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strVal val="#ppt_h"/>
                                          </p:val>
                                        </p:tav>
                                        <p:tav tm="100000">
                                          <p:val>
                                            <p:strVal val="#ppt_h"/>
                                          </p:val>
                                        </p:tav>
                                      </p:tavLst>
                                    </p:anim>
                                  </p:childTnLst>
                                </p:cTn>
                              </p:par>
                              <p:par>
                                <p:cTn id="23" presetID="10" presetClass="entr" presetSubtype="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17" presetClass="entr" presetSubtype="10"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500" fill="hold"/>
                                        <p:tgtEl>
                                          <p:spTgt spid="7"/>
                                        </p:tgtEl>
                                        <p:attrNameLst>
                                          <p:attrName>ppt_w</p:attrName>
                                        </p:attrNameLst>
                                      </p:cBhvr>
                                      <p:tavLst>
                                        <p:tav tm="0">
                                          <p:val>
                                            <p:fltVal val="0"/>
                                          </p:val>
                                        </p:tav>
                                        <p:tav tm="100000">
                                          <p:val>
                                            <p:strVal val="#ppt_w"/>
                                          </p:val>
                                        </p:tav>
                                      </p:tavLst>
                                    </p:anim>
                                    <p:anim calcmode="lin" valueType="num">
                                      <p:cBhvr>
                                        <p:cTn id="31" dur="500" fill="hold"/>
                                        <p:tgtEl>
                                          <p:spTgt spid="7"/>
                                        </p:tgtEl>
                                        <p:attrNameLst>
                                          <p:attrName>ppt_h</p:attrName>
                                        </p:attrNameLst>
                                      </p:cBhvr>
                                      <p:tavLst>
                                        <p:tav tm="0">
                                          <p:val>
                                            <p:strVal val="#ppt_h"/>
                                          </p:val>
                                        </p:tav>
                                        <p:tav tm="100000">
                                          <p:val>
                                            <p:strVal val="#ppt_h"/>
                                          </p:val>
                                        </p:tav>
                                      </p:tavLst>
                                    </p:anim>
                                  </p:childTnLst>
                                </p:cTn>
                              </p:par>
                              <p:par>
                                <p:cTn id="32" presetID="10" presetClass="entr" presetSubtype="0"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nodeType="click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ppt_w</p:attrName>
                                        </p:attrNameLst>
                                      </p:cBhvr>
                                      <p:tavLst>
                                        <p:tav tm="0">
                                          <p:val>
                                            <p:fltVal val="0"/>
                                          </p:val>
                                        </p:tav>
                                        <p:tav tm="100000">
                                          <p:val>
                                            <p:strVal val="#ppt_w"/>
                                          </p:val>
                                        </p:tav>
                                      </p:tavLst>
                                    </p:anim>
                                    <p:anim calcmode="lin" valueType="num">
                                      <p:cBhvr>
                                        <p:cTn id="40" dur="500" fill="hold"/>
                                        <p:tgtEl>
                                          <p:spTgt spid="11"/>
                                        </p:tgtEl>
                                        <p:attrNameLst>
                                          <p:attrName>ppt_h</p:attrName>
                                        </p:attrNameLst>
                                      </p:cBhvr>
                                      <p:tavLst>
                                        <p:tav tm="0">
                                          <p:val>
                                            <p:fltVal val="0"/>
                                          </p:val>
                                        </p:tav>
                                        <p:tav tm="100000">
                                          <p:val>
                                            <p:strVal val="#ppt_h"/>
                                          </p:val>
                                        </p:tav>
                                      </p:tavLst>
                                    </p:anim>
                                    <p:animEffect transition="in" filter="fade">
                                      <p:cBhvr>
                                        <p:cTn id="41" dur="500"/>
                                        <p:tgtEl>
                                          <p:spTgt spid="11"/>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500"/>
                                        <p:tgtEl>
                                          <p:spTgt spid="9"/>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nodeType="click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ppt_w</p:attrName>
                                        </p:attrNameLst>
                                      </p:cBhvr>
                                      <p:tavLst>
                                        <p:tav tm="0">
                                          <p:val>
                                            <p:fltVal val="0"/>
                                          </p:val>
                                        </p:tav>
                                        <p:tav tm="100000">
                                          <p:val>
                                            <p:strVal val="#ppt_w"/>
                                          </p:val>
                                        </p:tav>
                                      </p:tavLst>
                                    </p:anim>
                                    <p:anim calcmode="lin" valueType="num">
                                      <p:cBhvr>
                                        <p:cTn id="50" dur="500" fill="hold"/>
                                        <p:tgtEl>
                                          <p:spTgt spid="12"/>
                                        </p:tgtEl>
                                        <p:attrNameLst>
                                          <p:attrName>ppt_h</p:attrName>
                                        </p:attrNameLst>
                                      </p:cBhvr>
                                      <p:tavLst>
                                        <p:tav tm="0">
                                          <p:val>
                                            <p:fltVal val="0"/>
                                          </p:val>
                                        </p:tav>
                                        <p:tav tm="100000">
                                          <p:val>
                                            <p:strVal val="#ppt_h"/>
                                          </p:val>
                                        </p:tav>
                                      </p:tavLst>
                                    </p:anim>
                                    <p:animEffect transition="in" filter="fade">
                                      <p:cBhvr>
                                        <p:cTn id="51" dur="500"/>
                                        <p:tgtEl>
                                          <p:spTgt spid="12"/>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fade">
                                      <p:cBhvr>
                                        <p:cTn id="5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8" grpId="0" animBg="1"/>
      <p:bldP spid="9" grpId="0" animBg="1"/>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401DF0-2317-3059-CFD2-2630038AF95D}"/>
            </a:ext>
          </a:extLst>
        </p:cNvPr>
        <p:cNvGrpSpPr/>
        <p:nvPr/>
      </p:nvGrpSpPr>
      <p:grpSpPr>
        <a:xfrm>
          <a:off x="0" y="0"/>
          <a:ext cx="0" cy="0"/>
          <a:chOff x="0" y="0"/>
          <a:chExt cx="0" cy="0"/>
        </a:xfrm>
      </p:grpSpPr>
      <p:pic>
        <p:nvPicPr>
          <p:cNvPr id="2" name="Immagine 1">
            <a:extLst>
              <a:ext uri="{FF2B5EF4-FFF2-40B4-BE49-F238E27FC236}">
                <a16:creationId xmlns:a16="http://schemas.microsoft.com/office/drawing/2014/main" id="{F5CFD5B6-B0D0-978A-BA6F-FA0436C881B6}"/>
              </a:ext>
            </a:extLst>
          </p:cNvPr>
          <p:cNvPicPr>
            <a:picLocks noChangeAspect="1"/>
          </p:cNvPicPr>
          <p:nvPr/>
        </p:nvPicPr>
        <p:blipFill>
          <a:blip r:embed="rId3"/>
          <a:stretch>
            <a:fillRect/>
          </a:stretch>
        </p:blipFill>
        <p:spPr>
          <a:xfrm>
            <a:off x="1466250" y="1352184"/>
            <a:ext cx="9433671" cy="4153631"/>
          </a:xfrm>
          <a:prstGeom prst="rect">
            <a:avLst/>
          </a:prstGeom>
        </p:spPr>
      </p:pic>
      <p:cxnSp>
        <p:nvCxnSpPr>
          <p:cNvPr id="3" name="Connettore 2 2">
            <a:extLst>
              <a:ext uri="{FF2B5EF4-FFF2-40B4-BE49-F238E27FC236}">
                <a16:creationId xmlns:a16="http://schemas.microsoft.com/office/drawing/2014/main" id="{9F8DC34E-56BD-D831-F206-7DA8447A00E3}"/>
              </a:ext>
            </a:extLst>
          </p:cNvPr>
          <p:cNvCxnSpPr/>
          <p:nvPr/>
        </p:nvCxnSpPr>
        <p:spPr>
          <a:xfrm>
            <a:off x="6183085" y="5505815"/>
            <a:ext cx="0" cy="698164"/>
          </a:xfrm>
          <a:prstGeom prst="straightConnector1">
            <a:avLst/>
          </a:prstGeom>
          <a:ln w="57150">
            <a:solidFill>
              <a:schemeClr val="tx2">
                <a:lumMod val="50000"/>
                <a:lumOff val="50000"/>
              </a:schemeClr>
            </a:solidFill>
            <a:tailEnd type="triangle"/>
          </a:ln>
        </p:spPr>
        <p:style>
          <a:lnRef idx="2">
            <a:schemeClr val="accent1"/>
          </a:lnRef>
          <a:fillRef idx="0">
            <a:schemeClr val="accent1"/>
          </a:fillRef>
          <a:effectRef idx="1">
            <a:schemeClr val="accent1"/>
          </a:effectRef>
          <a:fontRef idx="minor">
            <a:schemeClr val="tx1"/>
          </a:fontRef>
        </p:style>
      </p:cxnSp>
      <p:sp>
        <p:nvSpPr>
          <p:cNvPr id="4" name="CasellaDiTesto 3">
            <a:extLst>
              <a:ext uri="{FF2B5EF4-FFF2-40B4-BE49-F238E27FC236}">
                <a16:creationId xmlns:a16="http://schemas.microsoft.com/office/drawing/2014/main" id="{D083A14B-D84D-5CE2-6FAA-DEC168857F80}"/>
              </a:ext>
            </a:extLst>
          </p:cNvPr>
          <p:cNvSpPr txBox="1"/>
          <p:nvPr/>
        </p:nvSpPr>
        <p:spPr>
          <a:xfrm flipH="1">
            <a:off x="5230613" y="6316722"/>
            <a:ext cx="1904944" cy="369332"/>
          </a:xfrm>
          <a:prstGeom prst="rect">
            <a:avLst/>
          </a:prstGeom>
          <a:noFill/>
        </p:spPr>
        <p:txBody>
          <a:bodyPr wrap="square" rtlCol="0">
            <a:spAutoFit/>
          </a:bodyPr>
          <a:lstStyle/>
          <a:p>
            <a:r>
              <a:rPr lang="it-IT" b="1" dirty="0">
                <a:latin typeface="Calibri" panose="020F0502020204030204" pitchFamily="34" charset="0"/>
                <a:ea typeface="Calibri" panose="020F0502020204030204" pitchFamily="34" charset="0"/>
                <a:cs typeface="Calibri" panose="020F0502020204030204" pitchFamily="34" charset="0"/>
              </a:rPr>
              <a:t>Aumento di DPP4</a:t>
            </a:r>
          </a:p>
        </p:txBody>
      </p:sp>
      <p:cxnSp>
        <p:nvCxnSpPr>
          <p:cNvPr id="5" name="Connettore 2 4">
            <a:extLst>
              <a:ext uri="{FF2B5EF4-FFF2-40B4-BE49-F238E27FC236}">
                <a16:creationId xmlns:a16="http://schemas.microsoft.com/office/drawing/2014/main" id="{3088A9EF-F37F-DEF5-AFF8-D62FB082F4C8}"/>
              </a:ext>
            </a:extLst>
          </p:cNvPr>
          <p:cNvCxnSpPr>
            <a:cxnSpLocks/>
          </p:cNvCxnSpPr>
          <p:nvPr/>
        </p:nvCxnSpPr>
        <p:spPr>
          <a:xfrm flipV="1">
            <a:off x="7423997" y="5616150"/>
            <a:ext cx="1763546" cy="885238"/>
          </a:xfrm>
          <a:prstGeom prst="straightConnector1">
            <a:avLst/>
          </a:prstGeom>
          <a:ln w="57150">
            <a:solidFill>
              <a:schemeClr val="tx2">
                <a:lumMod val="50000"/>
                <a:lumOff val="50000"/>
              </a:schemeClr>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602663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93E79F-4B65-9C09-0504-F6F31FF44CCF}"/>
            </a:ext>
          </a:extLst>
        </p:cNvPr>
        <p:cNvGrpSpPr/>
        <p:nvPr/>
      </p:nvGrpSpPr>
      <p:grpSpPr>
        <a:xfrm>
          <a:off x="0" y="0"/>
          <a:ext cx="0" cy="0"/>
          <a:chOff x="0" y="0"/>
          <a:chExt cx="0" cy="0"/>
        </a:xfrm>
      </p:grpSpPr>
      <p:pic>
        <p:nvPicPr>
          <p:cNvPr id="2" name="Immagine 1">
            <a:extLst>
              <a:ext uri="{FF2B5EF4-FFF2-40B4-BE49-F238E27FC236}">
                <a16:creationId xmlns:a16="http://schemas.microsoft.com/office/drawing/2014/main" id="{EB4EFB97-A0E3-B9BA-524A-8076C1579C29}"/>
              </a:ext>
            </a:extLst>
          </p:cNvPr>
          <p:cNvPicPr>
            <a:picLocks noChangeAspect="1"/>
          </p:cNvPicPr>
          <p:nvPr/>
        </p:nvPicPr>
        <p:blipFill>
          <a:blip r:embed="rId2"/>
          <a:stretch>
            <a:fillRect/>
          </a:stretch>
        </p:blipFill>
        <p:spPr>
          <a:xfrm>
            <a:off x="4223657" y="1206675"/>
            <a:ext cx="7968343" cy="5662211"/>
          </a:xfrm>
          <a:prstGeom prst="rect">
            <a:avLst/>
          </a:prstGeom>
        </p:spPr>
      </p:pic>
      <p:sp>
        <p:nvSpPr>
          <p:cNvPr id="3" name="Freccia a pentagono 2">
            <a:extLst>
              <a:ext uri="{FF2B5EF4-FFF2-40B4-BE49-F238E27FC236}">
                <a16:creationId xmlns:a16="http://schemas.microsoft.com/office/drawing/2014/main" id="{8C317F98-CCBC-3195-6EB2-B0CC6BCDD049}"/>
              </a:ext>
            </a:extLst>
          </p:cNvPr>
          <p:cNvSpPr/>
          <p:nvPr/>
        </p:nvSpPr>
        <p:spPr>
          <a:xfrm>
            <a:off x="435430" y="3645317"/>
            <a:ext cx="3684760" cy="1147353"/>
          </a:xfrm>
          <a:prstGeom prst="homePlate">
            <a:avLst/>
          </a:prstGeom>
          <a:solidFill>
            <a:schemeClr val="accent5">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it-IT" dirty="0"/>
              <a:t>Proliferazione e differenziazione in senso beta-cellulare</a:t>
            </a:r>
          </a:p>
        </p:txBody>
      </p:sp>
      <p:sp>
        <p:nvSpPr>
          <p:cNvPr id="4" name="Freccia a pentagono 3">
            <a:extLst>
              <a:ext uri="{FF2B5EF4-FFF2-40B4-BE49-F238E27FC236}">
                <a16:creationId xmlns:a16="http://schemas.microsoft.com/office/drawing/2014/main" id="{57DBCFC3-E320-FD1A-3C77-8B5456C633F8}"/>
              </a:ext>
            </a:extLst>
          </p:cNvPr>
          <p:cNvSpPr/>
          <p:nvPr/>
        </p:nvSpPr>
        <p:spPr>
          <a:xfrm>
            <a:off x="435429" y="5111933"/>
            <a:ext cx="3684760" cy="1147353"/>
          </a:xfrm>
          <a:prstGeom prst="homePlat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it-IT" dirty="0"/>
              <a:t>Azione anti-</a:t>
            </a:r>
            <a:r>
              <a:rPr lang="it-IT" dirty="0" err="1"/>
              <a:t>apoptotica</a:t>
            </a:r>
            <a:r>
              <a:rPr lang="it-IT" dirty="0"/>
              <a:t> beta-cellulare</a:t>
            </a:r>
          </a:p>
        </p:txBody>
      </p:sp>
    </p:spTree>
    <p:extLst>
      <p:ext uri="{BB962C8B-B14F-4D97-AF65-F5344CB8AC3E}">
        <p14:creationId xmlns:p14="http://schemas.microsoft.com/office/powerpoint/2010/main" val="37282392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D28711-343A-9B4F-A270-17170CCC290B}"/>
            </a:ext>
          </a:extLst>
        </p:cNvPr>
        <p:cNvGrpSpPr/>
        <p:nvPr/>
      </p:nvGrpSpPr>
      <p:grpSpPr>
        <a:xfrm>
          <a:off x="0" y="0"/>
          <a:ext cx="0" cy="0"/>
          <a:chOff x="0" y="0"/>
          <a:chExt cx="0" cy="0"/>
        </a:xfrm>
      </p:grpSpPr>
      <p:pic>
        <p:nvPicPr>
          <p:cNvPr id="2" name="Immagine 1">
            <a:extLst>
              <a:ext uri="{FF2B5EF4-FFF2-40B4-BE49-F238E27FC236}">
                <a16:creationId xmlns:a16="http://schemas.microsoft.com/office/drawing/2014/main" id="{5399C285-3E13-7576-81F7-B88E39A012A5}"/>
              </a:ext>
            </a:extLst>
          </p:cNvPr>
          <p:cNvPicPr>
            <a:picLocks noChangeAspect="1"/>
          </p:cNvPicPr>
          <p:nvPr/>
        </p:nvPicPr>
        <p:blipFill>
          <a:blip r:embed="rId2"/>
          <a:stretch>
            <a:fillRect/>
          </a:stretch>
        </p:blipFill>
        <p:spPr>
          <a:xfrm>
            <a:off x="2618439" y="1184175"/>
            <a:ext cx="6955122" cy="5543790"/>
          </a:xfrm>
          <a:prstGeom prst="rect">
            <a:avLst/>
          </a:prstGeom>
        </p:spPr>
      </p:pic>
    </p:spTree>
    <p:extLst>
      <p:ext uri="{BB962C8B-B14F-4D97-AF65-F5344CB8AC3E}">
        <p14:creationId xmlns:p14="http://schemas.microsoft.com/office/powerpoint/2010/main" val="31149321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41466F-2885-9D11-5F70-96C2E13B1171}"/>
            </a:ext>
          </a:extLst>
        </p:cNvPr>
        <p:cNvGrpSpPr/>
        <p:nvPr/>
      </p:nvGrpSpPr>
      <p:grpSpPr>
        <a:xfrm>
          <a:off x="0" y="0"/>
          <a:ext cx="0" cy="0"/>
          <a:chOff x="0" y="0"/>
          <a:chExt cx="0" cy="0"/>
        </a:xfrm>
      </p:grpSpPr>
      <p:pic>
        <p:nvPicPr>
          <p:cNvPr id="3" name="Immagine 2">
            <a:extLst>
              <a:ext uri="{FF2B5EF4-FFF2-40B4-BE49-F238E27FC236}">
                <a16:creationId xmlns:a16="http://schemas.microsoft.com/office/drawing/2014/main" id="{4A3717E4-CADC-CC41-0EB7-BD79B36587FD}"/>
              </a:ext>
            </a:extLst>
          </p:cNvPr>
          <p:cNvPicPr>
            <a:picLocks noChangeAspect="1"/>
          </p:cNvPicPr>
          <p:nvPr/>
        </p:nvPicPr>
        <p:blipFill>
          <a:blip r:embed="rId3"/>
          <a:srcRect l="4112" r="9269"/>
          <a:stretch/>
        </p:blipFill>
        <p:spPr>
          <a:xfrm>
            <a:off x="457200" y="1094734"/>
            <a:ext cx="5638800" cy="4859751"/>
          </a:xfrm>
          <a:prstGeom prst="rect">
            <a:avLst/>
          </a:prstGeom>
        </p:spPr>
      </p:pic>
      <p:pic>
        <p:nvPicPr>
          <p:cNvPr id="4" name="Immagine 3">
            <a:extLst>
              <a:ext uri="{FF2B5EF4-FFF2-40B4-BE49-F238E27FC236}">
                <a16:creationId xmlns:a16="http://schemas.microsoft.com/office/drawing/2014/main" id="{0FA1B3C5-A4D7-331F-522C-68EA27FC2940}"/>
              </a:ext>
            </a:extLst>
          </p:cNvPr>
          <p:cNvPicPr>
            <a:picLocks noChangeAspect="1"/>
          </p:cNvPicPr>
          <p:nvPr/>
        </p:nvPicPr>
        <p:blipFill>
          <a:blip r:embed="rId4"/>
          <a:stretch>
            <a:fillRect/>
          </a:stretch>
        </p:blipFill>
        <p:spPr>
          <a:xfrm>
            <a:off x="6096000" y="1094735"/>
            <a:ext cx="5952612" cy="4859750"/>
          </a:xfrm>
          <a:prstGeom prst="rect">
            <a:avLst/>
          </a:prstGeom>
        </p:spPr>
      </p:pic>
      <p:sp>
        <p:nvSpPr>
          <p:cNvPr id="5" name="CasellaDiTesto 4">
            <a:extLst>
              <a:ext uri="{FF2B5EF4-FFF2-40B4-BE49-F238E27FC236}">
                <a16:creationId xmlns:a16="http://schemas.microsoft.com/office/drawing/2014/main" id="{E83371C9-5B7F-74FE-7002-5A2E01C245DC}"/>
              </a:ext>
            </a:extLst>
          </p:cNvPr>
          <p:cNvSpPr txBox="1"/>
          <p:nvPr/>
        </p:nvSpPr>
        <p:spPr>
          <a:xfrm>
            <a:off x="0" y="6150429"/>
            <a:ext cx="9405255" cy="523220"/>
          </a:xfrm>
          <a:prstGeom prst="rect">
            <a:avLst/>
          </a:prstGeom>
          <a:noFill/>
        </p:spPr>
        <p:txBody>
          <a:bodyPr wrap="square" rtlCol="0">
            <a:spAutoFit/>
          </a:bodyPr>
          <a:lstStyle/>
          <a:p>
            <a:r>
              <a:rPr lang="it-IT" sz="1400" b="0" i="0" dirty="0">
                <a:solidFill>
                  <a:srgbClr val="212121"/>
                </a:solidFill>
                <a:effectLst/>
                <a:latin typeface="+mj-lt"/>
              </a:rPr>
              <a:t>Zheng Z, </a:t>
            </a:r>
            <a:r>
              <a:rPr lang="it-IT" sz="1400" b="0" i="0" dirty="0" err="1">
                <a:solidFill>
                  <a:srgbClr val="212121"/>
                </a:solidFill>
                <a:effectLst/>
                <a:latin typeface="+mj-lt"/>
              </a:rPr>
              <a:t>Zong</a:t>
            </a:r>
            <a:r>
              <a:rPr lang="it-IT" sz="1400" b="0" i="0" dirty="0">
                <a:solidFill>
                  <a:srgbClr val="212121"/>
                </a:solidFill>
                <a:effectLst/>
                <a:latin typeface="+mj-lt"/>
              </a:rPr>
              <a:t> Y, Ma Y, Tian Y, Pang Y, Zhang C, Gao J. </a:t>
            </a:r>
            <a:r>
              <a:rPr lang="it-IT" sz="1400" b="0" i="0" dirty="0" err="1">
                <a:solidFill>
                  <a:srgbClr val="212121"/>
                </a:solidFill>
                <a:effectLst/>
                <a:latin typeface="+mj-lt"/>
              </a:rPr>
              <a:t>Glucagon</a:t>
            </a:r>
            <a:r>
              <a:rPr lang="it-IT" sz="1400" b="0" i="0" dirty="0">
                <a:solidFill>
                  <a:srgbClr val="212121"/>
                </a:solidFill>
                <a:effectLst/>
                <a:latin typeface="+mj-lt"/>
              </a:rPr>
              <a:t>-like peptide-1 receptor: </a:t>
            </a:r>
            <a:r>
              <a:rPr lang="it-IT" sz="1400" b="0" i="0" dirty="0" err="1">
                <a:solidFill>
                  <a:srgbClr val="212121"/>
                </a:solidFill>
                <a:effectLst/>
                <a:latin typeface="+mj-lt"/>
              </a:rPr>
              <a:t>mechanisms</a:t>
            </a:r>
            <a:r>
              <a:rPr lang="it-IT" sz="1400" b="0" i="0" dirty="0">
                <a:solidFill>
                  <a:srgbClr val="212121"/>
                </a:solidFill>
                <a:effectLst/>
                <a:latin typeface="+mj-lt"/>
              </a:rPr>
              <a:t> and </a:t>
            </a:r>
            <a:r>
              <a:rPr lang="it-IT" sz="1400" b="0" i="0" dirty="0" err="1">
                <a:solidFill>
                  <a:srgbClr val="212121"/>
                </a:solidFill>
                <a:effectLst/>
                <a:latin typeface="+mj-lt"/>
              </a:rPr>
              <a:t>advances</a:t>
            </a:r>
            <a:r>
              <a:rPr lang="it-IT" sz="1400" b="0" i="0" dirty="0">
                <a:solidFill>
                  <a:srgbClr val="212121"/>
                </a:solidFill>
                <a:effectLst/>
                <a:latin typeface="+mj-lt"/>
              </a:rPr>
              <a:t> in therapy. </a:t>
            </a:r>
            <a:r>
              <a:rPr lang="it-IT" sz="1400" b="0" i="0" dirty="0" err="1">
                <a:solidFill>
                  <a:srgbClr val="212121"/>
                </a:solidFill>
                <a:effectLst/>
                <a:latin typeface="+mj-lt"/>
              </a:rPr>
              <a:t>Signal</a:t>
            </a:r>
            <a:r>
              <a:rPr lang="it-IT" sz="1400" b="0" i="0" dirty="0">
                <a:solidFill>
                  <a:srgbClr val="212121"/>
                </a:solidFill>
                <a:effectLst/>
                <a:latin typeface="+mj-lt"/>
              </a:rPr>
              <a:t> </a:t>
            </a:r>
            <a:r>
              <a:rPr lang="it-IT" sz="1400" b="0" i="0" dirty="0" err="1">
                <a:solidFill>
                  <a:srgbClr val="212121"/>
                </a:solidFill>
                <a:effectLst/>
                <a:latin typeface="+mj-lt"/>
              </a:rPr>
              <a:t>Transduct</a:t>
            </a:r>
            <a:r>
              <a:rPr lang="it-IT" sz="1400" b="0" i="0" dirty="0">
                <a:solidFill>
                  <a:srgbClr val="212121"/>
                </a:solidFill>
                <a:effectLst/>
                <a:latin typeface="+mj-lt"/>
              </a:rPr>
              <a:t> Target </a:t>
            </a:r>
            <a:r>
              <a:rPr lang="it-IT" sz="1400" b="0" i="0" dirty="0" err="1">
                <a:solidFill>
                  <a:srgbClr val="212121"/>
                </a:solidFill>
                <a:effectLst/>
                <a:latin typeface="+mj-lt"/>
              </a:rPr>
              <a:t>Ther</a:t>
            </a:r>
            <a:r>
              <a:rPr lang="it-IT" sz="1400" b="0" i="0" dirty="0">
                <a:solidFill>
                  <a:srgbClr val="212121"/>
                </a:solidFill>
                <a:effectLst/>
                <a:latin typeface="+mj-lt"/>
              </a:rPr>
              <a:t>. 2024 Sep 18;9(1):234. </a:t>
            </a:r>
            <a:r>
              <a:rPr lang="it-IT" sz="1400" b="0" i="0" dirty="0" err="1">
                <a:solidFill>
                  <a:srgbClr val="212121"/>
                </a:solidFill>
                <a:effectLst/>
                <a:latin typeface="+mj-lt"/>
              </a:rPr>
              <a:t>doi</a:t>
            </a:r>
            <a:r>
              <a:rPr lang="it-IT" sz="1400" b="0" i="0" dirty="0">
                <a:solidFill>
                  <a:srgbClr val="212121"/>
                </a:solidFill>
                <a:effectLst/>
                <a:latin typeface="+mj-lt"/>
              </a:rPr>
              <a:t>: 10.1038/s41392-024-01931-z. PMID: 39289339; PMCID: PMC11408715.</a:t>
            </a:r>
            <a:endParaRPr lang="it-IT" sz="1400" dirty="0">
              <a:latin typeface="+mj-lt"/>
            </a:endParaRPr>
          </a:p>
        </p:txBody>
      </p:sp>
      <p:sp>
        <p:nvSpPr>
          <p:cNvPr id="6" name="Rettangolo 5">
            <a:extLst>
              <a:ext uri="{FF2B5EF4-FFF2-40B4-BE49-F238E27FC236}">
                <a16:creationId xmlns:a16="http://schemas.microsoft.com/office/drawing/2014/main" id="{77DA80FA-DD9D-A7E4-D9DF-9E3F371F08E7}"/>
              </a:ext>
            </a:extLst>
          </p:cNvPr>
          <p:cNvSpPr/>
          <p:nvPr/>
        </p:nvSpPr>
        <p:spPr>
          <a:xfrm>
            <a:off x="3069772" y="3494314"/>
            <a:ext cx="435430" cy="185057"/>
          </a:xfrm>
          <a:prstGeom prst="rect">
            <a:avLst/>
          </a:prstGeom>
          <a:noFill/>
          <a:ln w="19050">
            <a:solidFill>
              <a:srgbClr val="C0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it-IT" dirty="0"/>
          </a:p>
        </p:txBody>
      </p:sp>
    </p:spTree>
    <p:extLst>
      <p:ext uri="{BB962C8B-B14F-4D97-AF65-F5344CB8AC3E}">
        <p14:creationId xmlns:p14="http://schemas.microsoft.com/office/powerpoint/2010/main" val="18638171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A39AD8-1B4B-FF8B-DE8E-A6FD5F218DD6}"/>
            </a:ext>
          </a:extLst>
        </p:cNvPr>
        <p:cNvGrpSpPr/>
        <p:nvPr/>
      </p:nvGrpSpPr>
      <p:grpSpPr>
        <a:xfrm>
          <a:off x="0" y="0"/>
          <a:ext cx="0" cy="0"/>
          <a:chOff x="0" y="0"/>
          <a:chExt cx="0" cy="0"/>
        </a:xfrm>
      </p:grpSpPr>
      <p:pic>
        <p:nvPicPr>
          <p:cNvPr id="2" name="Immagine 1">
            <a:extLst>
              <a:ext uri="{FF2B5EF4-FFF2-40B4-BE49-F238E27FC236}">
                <a16:creationId xmlns:a16="http://schemas.microsoft.com/office/drawing/2014/main" id="{10E98F0E-5A70-EF3B-F32F-B6683CD6E6E9}"/>
              </a:ext>
            </a:extLst>
          </p:cNvPr>
          <p:cNvPicPr>
            <a:picLocks noChangeAspect="1"/>
          </p:cNvPicPr>
          <p:nvPr/>
        </p:nvPicPr>
        <p:blipFill>
          <a:blip r:embed="rId3"/>
          <a:stretch>
            <a:fillRect/>
          </a:stretch>
        </p:blipFill>
        <p:spPr>
          <a:xfrm>
            <a:off x="4182512" y="1619016"/>
            <a:ext cx="6845959" cy="4669971"/>
          </a:xfrm>
          <a:prstGeom prst="rect">
            <a:avLst/>
          </a:prstGeom>
        </p:spPr>
      </p:pic>
      <p:sp>
        <p:nvSpPr>
          <p:cNvPr id="3" name="Freccia a pentagono 2">
            <a:extLst>
              <a:ext uri="{FF2B5EF4-FFF2-40B4-BE49-F238E27FC236}">
                <a16:creationId xmlns:a16="http://schemas.microsoft.com/office/drawing/2014/main" id="{3D46A2AE-639D-64FE-503B-0840FBBE7AB8}"/>
              </a:ext>
            </a:extLst>
          </p:cNvPr>
          <p:cNvSpPr/>
          <p:nvPr/>
        </p:nvSpPr>
        <p:spPr>
          <a:xfrm>
            <a:off x="1082968" y="2206375"/>
            <a:ext cx="2767693" cy="1118272"/>
          </a:xfrm>
          <a:prstGeom prst="homePlate">
            <a:avLst/>
          </a:prstGeom>
          <a:solidFill>
            <a:schemeClr val="accent5">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it-IT" dirty="0"/>
              <a:t>Maggiore attivazione GLP1-R</a:t>
            </a:r>
          </a:p>
        </p:txBody>
      </p:sp>
      <p:sp>
        <p:nvSpPr>
          <p:cNvPr id="4" name="Freccia a pentagono 3">
            <a:extLst>
              <a:ext uri="{FF2B5EF4-FFF2-40B4-BE49-F238E27FC236}">
                <a16:creationId xmlns:a16="http://schemas.microsoft.com/office/drawing/2014/main" id="{CD609A1E-7C73-29DD-43E7-7A6A55FBFFB2}"/>
              </a:ext>
            </a:extLst>
          </p:cNvPr>
          <p:cNvSpPr/>
          <p:nvPr/>
        </p:nvSpPr>
        <p:spPr>
          <a:xfrm>
            <a:off x="1082968" y="3744217"/>
            <a:ext cx="2767692" cy="1118272"/>
          </a:xfrm>
          <a:prstGeom prst="homePlat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it-IT" dirty="0"/>
              <a:t>Minore attivazione </a:t>
            </a:r>
          </a:p>
          <a:p>
            <a:pPr algn="ctr"/>
            <a:r>
              <a:rPr lang="it-IT" dirty="0"/>
              <a:t>GIP-R</a:t>
            </a:r>
          </a:p>
        </p:txBody>
      </p:sp>
      <p:sp>
        <p:nvSpPr>
          <p:cNvPr id="5" name="Callout: freccia in su 4">
            <a:extLst>
              <a:ext uri="{FF2B5EF4-FFF2-40B4-BE49-F238E27FC236}">
                <a16:creationId xmlns:a16="http://schemas.microsoft.com/office/drawing/2014/main" id="{249B4F0C-34FA-FC92-00B2-C40A6E2D91C7}"/>
              </a:ext>
            </a:extLst>
          </p:cNvPr>
          <p:cNvSpPr/>
          <p:nvPr/>
        </p:nvSpPr>
        <p:spPr>
          <a:xfrm>
            <a:off x="1072081" y="5041634"/>
            <a:ext cx="2756806" cy="1216713"/>
          </a:xfrm>
          <a:prstGeom prst="upArrowCallou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it-IT" dirty="0"/>
              <a:t>Maggiore desensibilizzazione GIP-R </a:t>
            </a:r>
          </a:p>
        </p:txBody>
      </p:sp>
    </p:spTree>
    <p:extLst>
      <p:ext uri="{BB962C8B-B14F-4D97-AF65-F5344CB8AC3E}">
        <p14:creationId xmlns:p14="http://schemas.microsoft.com/office/powerpoint/2010/main" val="26087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04F051-2FCE-8B1A-0998-747DEBCBEFA9}"/>
            </a:ext>
          </a:extLst>
        </p:cNvPr>
        <p:cNvGrpSpPr/>
        <p:nvPr/>
      </p:nvGrpSpPr>
      <p:grpSpPr>
        <a:xfrm>
          <a:off x="0" y="0"/>
          <a:ext cx="0" cy="0"/>
          <a:chOff x="0" y="0"/>
          <a:chExt cx="0" cy="0"/>
        </a:xfrm>
      </p:grpSpPr>
      <p:pic>
        <p:nvPicPr>
          <p:cNvPr id="2" name="Immagine 1">
            <a:extLst>
              <a:ext uri="{FF2B5EF4-FFF2-40B4-BE49-F238E27FC236}">
                <a16:creationId xmlns:a16="http://schemas.microsoft.com/office/drawing/2014/main" id="{260627EB-F576-6C35-388D-44C8686982A4}"/>
              </a:ext>
            </a:extLst>
          </p:cNvPr>
          <p:cNvPicPr>
            <a:picLocks noChangeAspect="1"/>
          </p:cNvPicPr>
          <p:nvPr/>
        </p:nvPicPr>
        <p:blipFill>
          <a:blip r:embed="rId2"/>
          <a:stretch>
            <a:fillRect/>
          </a:stretch>
        </p:blipFill>
        <p:spPr>
          <a:xfrm>
            <a:off x="2521068" y="2004444"/>
            <a:ext cx="7149864" cy="4853556"/>
          </a:xfrm>
          <a:prstGeom prst="rect">
            <a:avLst/>
          </a:prstGeom>
        </p:spPr>
      </p:pic>
      <p:sp>
        <p:nvSpPr>
          <p:cNvPr id="3" name="CasellaDiTesto 2">
            <a:extLst>
              <a:ext uri="{FF2B5EF4-FFF2-40B4-BE49-F238E27FC236}">
                <a16:creationId xmlns:a16="http://schemas.microsoft.com/office/drawing/2014/main" id="{AA712CF8-EA7A-68F5-0E97-AF6206E25115}"/>
              </a:ext>
            </a:extLst>
          </p:cNvPr>
          <p:cNvSpPr txBox="1"/>
          <p:nvPr/>
        </p:nvSpPr>
        <p:spPr>
          <a:xfrm>
            <a:off x="1494902" y="1166244"/>
            <a:ext cx="9202196" cy="461665"/>
          </a:xfrm>
          <a:prstGeom prst="rect">
            <a:avLst/>
          </a:prstGeom>
          <a:noFill/>
        </p:spPr>
        <p:txBody>
          <a:bodyPr wrap="square" rtlCol="0">
            <a:spAutoFit/>
          </a:bodyPr>
          <a:lstStyle/>
          <a:p>
            <a:pPr algn="ctr"/>
            <a:r>
              <a:rPr lang="it-IT" sz="2400" b="1" dirty="0"/>
              <a:t>L’EFFETTO INCRETINICO DEL GIP MAGGIORE DEL GLP-1</a:t>
            </a:r>
          </a:p>
        </p:txBody>
      </p:sp>
    </p:spTree>
    <p:extLst>
      <p:ext uri="{BB962C8B-B14F-4D97-AF65-F5344CB8AC3E}">
        <p14:creationId xmlns:p14="http://schemas.microsoft.com/office/powerpoint/2010/main" val="32257078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692427-C4E6-EE11-C3DE-4480636298E0}"/>
            </a:ext>
          </a:extLst>
        </p:cNvPr>
        <p:cNvGrpSpPr/>
        <p:nvPr/>
      </p:nvGrpSpPr>
      <p:grpSpPr>
        <a:xfrm>
          <a:off x="0" y="0"/>
          <a:ext cx="0" cy="0"/>
          <a:chOff x="0" y="0"/>
          <a:chExt cx="0" cy="0"/>
        </a:xfrm>
      </p:grpSpPr>
      <p:pic>
        <p:nvPicPr>
          <p:cNvPr id="2" name="Immagine 1">
            <a:extLst>
              <a:ext uri="{FF2B5EF4-FFF2-40B4-BE49-F238E27FC236}">
                <a16:creationId xmlns:a16="http://schemas.microsoft.com/office/drawing/2014/main" id="{5DC11467-4D30-5F85-15C0-2A3010BEDA81}"/>
              </a:ext>
            </a:extLst>
          </p:cNvPr>
          <p:cNvPicPr>
            <a:picLocks noChangeAspect="1"/>
          </p:cNvPicPr>
          <p:nvPr/>
        </p:nvPicPr>
        <p:blipFill>
          <a:blip r:embed="rId2"/>
          <a:srcRect b="17522"/>
          <a:stretch/>
        </p:blipFill>
        <p:spPr>
          <a:xfrm>
            <a:off x="1" y="1023257"/>
            <a:ext cx="12192000" cy="5834743"/>
          </a:xfrm>
          <a:prstGeom prst="rect">
            <a:avLst/>
          </a:prstGeom>
        </p:spPr>
      </p:pic>
      <p:sp>
        <p:nvSpPr>
          <p:cNvPr id="3" name="CasellaDiTesto 2">
            <a:extLst>
              <a:ext uri="{FF2B5EF4-FFF2-40B4-BE49-F238E27FC236}">
                <a16:creationId xmlns:a16="http://schemas.microsoft.com/office/drawing/2014/main" id="{857BFAB6-F740-9C95-730B-30A7394A1C8F}"/>
              </a:ext>
            </a:extLst>
          </p:cNvPr>
          <p:cNvSpPr txBox="1"/>
          <p:nvPr/>
        </p:nvSpPr>
        <p:spPr>
          <a:xfrm>
            <a:off x="3253658" y="1001486"/>
            <a:ext cx="5532284" cy="707886"/>
          </a:xfrm>
          <a:prstGeom prst="rect">
            <a:avLst/>
          </a:prstGeom>
          <a:noFill/>
        </p:spPr>
        <p:txBody>
          <a:bodyPr wrap="none" rtlCol="0">
            <a:spAutoFit/>
          </a:bodyPr>
          <a:lstStyle/>
          <a:p>
            <a:r>
              <a:rPr lang="it-IT" sz="4000" b="1" dirty="0">
                <a:solidFill>
                  <a:schemeClr val="bg1"/>
                </a:solidFill>
                <a:latin typeface="+mj-lt"/>
              </a:rPr>
              <a:t>The Dark Side of GLP1-RAs</a:t>
            </a:r>
          </a:p>
        </p:txBody>
      </p:sp>
      <p:sp>
        <p:nvSpPr>
          <p:cNvPr id="4" name="Rettangolo con angoli arrotondati 3">
            <a:extLst>
              <a:ext uri="{FF2B5EF4-FFF2-40B4-BE49-F238E27FC236}">
                <a16:creationId xmlns:a16="http://schemas.microsoft.com/office/drawing/2014/main" id="{BD7DCFD0-6426-D032-7715-32B6302DFA8D}"/>
              </a:ext>
            </a:extLst>
          </p:cNvPr>
          <p:cNvSpPr/>
          <p:nvPr/>
        </p:nvSpPr>
        <p:spPr>
          <a:xfrm>
            <a:off x="315686" y="1829272"/>
            <a:ext cx="5704114" cy="468086"/>
          </a:xfrm>
          <a:prstGeom prst="roundRect">
            <a:avLst/>
          </a:prstGeom>
          <a:noFill/>
          <a:ln w="19050">
            <a:solidFill>
              <a:srgbClr val="FF0000"/>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it-IT" dirty="0">
                <a:solidFill>
                  <a:schemeClr val="bg1"/>
                </a:solidFill>
                <a:latin typeface="+mj-lt"/>
              </a:rPr>
              <a:t>Sospendere una settimana prima di intervento chirurgico</a:t>
            </a:r>
          </a:p>
        </p:txBody>
      </p:sp>
      <p:sp>
        <p:nvSpPr>
          <p:cNvPr id="5" name="Rettangolo con angoli arrotondati 4">
            <a:extLst>
              <a:ext uri="{FF2B5EF4-FFF2-40B4-BE49-F238E27FC236}">
                <a16:creationId xmlns:a16="http://schemas.microsoft.com/office/drawing/2014/main" id="{59EF2BBD-B479-FF92-E68B-B16C54EE9B6E}"/>
              </a:ext>
            </a:extLst>
          </p:cNvPr>
          <p:cNvSpPr/>
          <p:nvPr/>
        </p:nvSpPr>
        <p:spPr>
          <a:xfrm>
            <a:off x="315686" y="2537158"/>
            <a:ext cx="4201885" cy="617371"/>
          </a:xfrm>
          <a:prstGeom prst="roundRect">
            <a:avLst/>
          </a:prstGeom>
          <a:noFill/>
          <a:ln w="19050">
            <a:solidFill>
              <a:srgbClr val="00B0F0"/>
            </a:solidFill>
          </a:ln>
        </p:spPr>
        <p:style>
          <a:lnRef idx="2">
            <a:schemeClr val="accent2"/>
          </a:lnRef>
          <a:fillRef idx="1">
            <a:schemeClr val="lt1"/>
          </a:fillRef>
          <a:effectRef idx="0">
            <a:schemeClr val="accent2"/>
          </a:effectRef>
          <a:fontRef idx="minor">
            <a:schemeClr val="dk1"/>
          </a:fontRef>
        </p:style>
        <p:txBody>
          <a:bodyPr rtlCol="0" anchor="ctr"/>
          <a:lstStyle/>
          <a:p>
            <a:r>
              <a:rPr lang="it-IT" dirty="0">
                <a:solidFill>
                  <a:schemeClr val="bg1"/>
                </a:solidFill>
                <a:latin typeface="+mj-lt"/>
              </a:rPr>
              <a:t>Anamnesi personale o fattori di rischio per carcinoma midollare della tiroide</a:t>
            </a:r>
            <a:endParaRPr lang="it-IT" dirty="0"/>
          </a:p>
        </p:txBody>
      </p:sp>
      <p:sp>
        <p:nvSpPr>
          <p:cNvPr id="6" name="Rettangolo con angoli arrotondati 5">
            <a:extLst>
              <a:ext uri="{FF2B5EF4-FFF2-40B4-BE49-F238E27FC236}">
                <a16:creationId xmlns:a16="http://schemas.microsoft.com/office/drawing/2014/main" id="{8263BCE0-FD2E-4A83-3A28-F5D306F55719}"/>
              </a:ext>
            </a:extLst>
          </p:cNvPr>
          <p:cNvSpPr/>
          <p:nvPr/>
        </p:nvSpPr>
        <p:spPr>
          <a:xfrm>
            <a:off x="315686" y="3543614"/>
            <a:ext cx="3331028" cy="468086"/>
          </a:xfrm>
          <a:prstGeom prst="roundRect">
            <a:avLst/>
          </a:prstGeom>
          <a:noFill/>
          <a:ln w="19050">
            <a:solidFill>
              <a:srgbClr val="FFFF00"/>
            </a:solidFill>
          </a:ln>
        </p:spPr>
        <p:style>
          <a:lnRef idx="2">
            <a:schemeClr val="accent3"/>
          </a:lnRef>
          <a:fillRef idx="1">
            <a:schemeClr val="lt1"/>
          </a:fillRef>
          <a:effectRef idx="0">
            <a:schemeClr val="accent3"/>
          </a:effectRef>
          <a:fontRef idx="minor">
            <a:schemeClr val="dk1"/>
          </a:fontRef>
        </p:style>
        <p:txBody>
          <a:bodyPr rtlCol="0" anchor="ctr"/>
          <a:lstStyle/>
          <a:p>
            <a:r>
              <a:rPr lang="it-IT" dirty="0">
                <a:solidFill>
                  <a:schemeClr val="bg1"/>
                </a:solidFill>
                <a:latin typeface="+mj-lt"/>
              </a:rPr>
              <a:t>Depressione maggiore</a:t>
            </a:r>
          </a:p>
        </p:txBody>
      </p:sp>
      <p:pic>
        <p:nvPicPr>
          <p:cNvPr id="7" name="Immagine 6">
            <a:extLst>
              <a:ext uri="{FF2B5EF4-FFF2-40B4-BE49-F238E27FC236}">
                <a16:creationId xmlns:a16="http://schemas.microsoft.com/office/drawing/2014/main" id="{8CAA2433-BFBC-D036-1B2E-0D9E710534BC}"/>
              </a:ext>
            </a:extLst>
          </p:cNvPr>
          <p:cNvPicPr>
            <a:picLocks noChangeAspect="1"/>
          </p:cNvPicPr>
          <p:nvPr/>
        </p:nvPicPr>
        <p:blipFill>
          <a:blip r:embed="rId3"/>
          <a:stretch>
            <a:fillRect/>
          </a:stretch>
        </p:blipFill>
        <p:spPr>
          <a:xfrm>
            <a:off x="8643257" y="6332560"/>
            <a:ext cx="3548743" cy="525440"/>
          </a:xfrm>
          <a:prstGeom prst="rect">
            <a:avLst/>
          </a:prstGeom>
        </p:spPr>
      </p:pic>
    </p:spTree>
    <p:extLst>
      <p:ext uri="{BB962C8B-B14F-4D97-AF65-F5344CB8AC3E}">
        <p14:creationId xmlns:p14="http://schemas.microsoft.com/office/powerpoint/2010/main" val="1326500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F75ADB-DE20-095D-7823-BDAC0B77215E}"/>
            </a:ext>
          </a:extLst>
        </p:cNvPr>
        <p:cNvGrpSpPr/>
        <p:nvPr/>
      </p:nvGrpSpPr>
      <p:grpSpPr>
        <a:xfrm>
          <a:off x="0" y="0"/>
          <a:ext cx="0" cy="0"/>
          <a:chOff x="0" y="0"/>
          <a:chExt cx="0" cy="0"/>
        </a:xfrm>
      </p:grpSpPr>
      <p:pic>
        <p:nvPicPr>
          <p:cNvPr id="5" name="Immagine 4">
            <a:extLst>
              <a:ext uri="{FF2B5EF4-FFF2-40B4-BE49-F238E27FC236}">
                <a16:creationId xmlns:a16="http://schemas.microsoft.com/office/drawing/2014/main" id="{9C89032A-66B9-20DF-170A-57622E322187}"/>
              </a:ext>
            </a:extLst>
          </p:cNvPr>
          <p:cNvPicPr>
            <a:picLocks noChangeAspect="1"/>
          </p:cNvPicPr>
          <p:nvPr/>
        </p:nvPicPr>
        <p:blipFill>
          <a:blip r:embed="rId3"/>
          <a:stretch>
            <a:fillRect/>
          </a:stretch>
        </p:blipFill>
        <p:spPr>
          <a:xfrm>
            <a:off x="1322154" y="2302101"/>
            <a:ext cx="9743635" cy="2852370"/>
          </a:xfrm>
          <a:prstGeom prst="rect">
            <a:avLst/>
          </a:prstGeom>
        </p:spPr>
      </p:pic>
      <p:sp>
        <p:nvSpPr>
          <p:cNvPr id="6" name="Ovale 5">
            <a:extLst>
              <a:ext uri="{FF2B5EF4-FFF2-40B4-BE49-F238E27FC236}">
                <a16:creationId xmlns:a16="http://schemas.microsoft.com/office/drawing/2014/main" id="{8FFED4AD-75DE-8013-2ACC-398A19C41DD5}"/>
              </a:ext>
            </a:extLst>
          </p:cNvPr>
          <p:cNvSpPr/>
          <p:nvPr/>
        </p:nvSpPr>
        <p:spPr>
          <a:xfrm>
            <a:off x="9960434" y="2717933"/>
            <a:ext cx="892623" cy="304800"/>
          </a:xfrm>
          <a:prstGeom prst="ellipse">
            <a:avLst/>
          </a:prstGeom>
          <a:noFill/>
          <a:ln>
            <a:solidFill>
              <a:srgbClr val="FF00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it-IT" dirty="0"/>
          </a:p>
        </p:txBody>
      </p:sp>
      <p:sp>
        <p:nvSpPr>
          <p:cNvPr id="7" name="Ovale 6">
            <a:extLst>
              <a:ext uri="{FF2B5EF4-FFF2-40B4-BE49-F238E27FC236}">
                <a16:creationId xmlns:a16="http://schemas.microsoft.com/office/drawing/2014/main" id="{E4A6DDD3-3A4F-2A4F-70AA-191A6E5FBF23}"/>
              </a:ext>
            </a:extLst>
          </p:cNvPr>
          <p:cNvSpPr/>
          <p:nvPr/>
        </p:nvSpPr>
        <p:spPr>
          <a:xfrm>
            <a:off x="9133118" y="2717933"/>
            <a:ext cx="674914" cy="304800"/>
          </a:xfrm>
          <a:prstGeom prst="ellipse">
            <a:avLst/>
          </a:prstGeom>
          <a:noFill/>
          <a:ln>
            <a:solidFill>
              <a:srgbClr val="FF00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it-IT" dirty="0"/>
          </a:p>
        </p:txBody>
      </p:sp>
      <p:sp>
        <p:nvSpPr>
          <p:cNvPr id="8" name="Ovale 7">
            <a:extLst>
              <a:ext uri="{FF2B5EF4-FFF2-40B4-BE49-F238E27FC236}">
                <a16:creationId xmlns:a16="http://schemas.microsoft.com/office/drawing/2014/main" id="{6D4C0061-25C0-56CD-1070-E0EDA1B03336}"/>
              </a:ext>
            </a:extLst>
          </p:cNvPr>
          <p:cNvSpPr/>
          <p:nvPr/>
        </p:nvSpPr>
        <p:spPr>
          <a:xfrm>
            <a:off x="8240487" y="2717933"/>
            <a:ext cx="674914" cy="304800"/>
          </a:xfrm>
          <a:prstGeom prst="ellipse">
            <a:avLst/>
          </a:prstGeom>
          <a:noFill/>
          <a:ln>
            <a:solidFill>
              <a:srgbClr val="FF00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it-IT" dirty="0"/>
          </a:p>
        </p:txBody>
      </p:sp>
      <p:sp>
        <p:nvSpPr>
          <p:cNvPr id="9" name="Ovale 8">
            <a:extLst>
              <a:ext uri="{FF2B5EF4-FFF2-40B4-BE49-F238E27FC236}">
                <a16:creationId xmlns:a16="http://schemas.microsoft.com/office/drawing/2014/main" id="{495F8E01-37C0-E8BD-A50B-C91B7C484343}"/>
              </a:ext>
            </a:extLst>
          </p:cNvPr>
          <p:cNvSpPr/>
          <p:nvPr/>
        </p:nvSpPr>
        <p:spPr>
          <a:xfrm>
            <a:off x="7424058" y="2717933"/>
            <a:ext cx="674914" cy="304800"/>
          </a:xfrm>
          <a:prstGeom prst="ellipse">
            <a:avLst/>
          </a:prstGeom>
          <a:noFill/>
          <a:ln>
            <a:solidFill>
              <a:srgbClr val="FF00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it-IT" dirty="0"/>
          </a:p>
        </p:txBody>
      </p:sp>
      <p:sp>
        <p:nvSpPr>
          <p:cNvPr id="10" name="CasellaDiTesto 9">
            <a:extLst>
              <a:ext uri="{FF2B5EF4-FFF2-40B4-BE49-F238E27FC236}">
                <a16:creationId xmlns:a16="http://schemas.microsoft.com/office/drawing/2014/main" id="{6D613AF5-94E0-FAE2-9F74-F6672CE76BFA}"/>
              </a:ext>
            </a:extLst>
          </p:cNvPr>
          <p:cNvSpPr txBox="1"/>
          <p:nvPr/>
        </p:nvSpPr>
        <p:spPr>
          <a:xfrm flipH="1">
            <a:off x="2405743" y="1279268"/>
            <a:ext cx="7402289" cy="584775"/>
          </a:xfrm>
          <a:prstGeom prst="rect">
            <a:avLst/>
          </a:prstGeom>
          <a:noFill/>
        </p:spPr>
        <p:txBody>
          <a:bodyPr wrap="square" rtlCol="0">
            <a:spAutoFit/>
          </a:bodyPr>
          <a:lstStyle/>
          <a:p>
            <a:pPr algn="ctr"/>
            <a:r>
              <a:rPr lang="it-IT" sz="3200" b="1" dirty="0">
                <a:solidFill>
                  <a:srgbClr val="FF0000"/>
                </a:solidFill>
                <a:ea typeface="Calibri" panose="020F0502020204030204" pitchFamily="34" charset="0"/>
                <a:cs typeface="Calibri" panose="020F0502020204030204" pitchFamily="34" charset="0"/>
              </a:rPr>
              <a:t>Effetti collaterali GLP1-RA</a:t>
            </a:r>
          </a:p>
        </p:txBody>
      </p:sp>
      <p:pic>
        <p:nvPicPr>
          <p:cNvPr id="11" name="Immagine 10">
            <a:extLst>
              <a:ext uri="{FF2B5EF4-FFF2-40B4-BE49-F238E27FC236}">
                <a16:creationId xmlns:a16="http://schemas.microsoft.com/office/drawing/2014/main" id="{21D49A27-ED33-ACFC-B34C-304CE4D37D91}"/>
              </a:ext>
            </a:extLst>
          </p:cNvPr>
          <p:cNvPicPr>
            <a:picLocks noChangeAspect="1"/>
          </p:cNvPicPr>
          <p:nvPr/>
        </p:nvPicPr>
        <p:blipFill>
          <a:blip r:embed="rId4"/>
          <a:srcRect l="3667" t="14105" r="6756" b="9471"/>
          <a:stretch>
            <a:fillRect/>
          </a:stretch>
        </p:blipFill>
        <p:spPr>
          <a:xfrm>
            <a:off x="283025" y="5445812"/>
            <a:ext cx="2209801" cy="1412188"/>
          </a:xfrm>
          <a:prstGeom prst="rect">
            <a:avLst/>
          </a:prstGeom>
        </p:spPr>
      </p:pic>
    </p:spTree>
    <p:extLst>
      <p:ext uri="{BB962C8B-B14F-4D97-AF65-F5344CB8AC3E}">
        <p14:creationId xmlns:p14="http://schemas.microsoft.com/office/powerpoint/2010/main" val="3535704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AE3FC3-E3B7-7F7B-1D65-A1F56CAD0C75}"/>
            </a:ext>
          </a:extLst>
        </p:cNvPr>
        <p:cNvGrpSpPr/>
        <p:nvPr/>
      </p:nvGrpSpPr>
      <p:grpSpPr>
        <a:xfrm>
          <a:off x="0" y="0"/>
          <a:ext cx="0" cy="0"/>
          <a:chOff x="0" y="0"/>
          <a:chExt cx="0" cy="0"/>
        </a:xfrm>
      </p:grpSpPr>
      <p:pic>
        <p:nvPicPr>
          <p:cNvPr id="6" name="Immagine 5">
            <a:extLst>
              <a:ext uri="{FF2B5EF4-FFF2-40B4-BE49-F238E27FC236}">
                <a16:creationId xmlns:a16="http://schemas.microsoft.com/office/drawing/2014/main" id="{B3F0A002-4577-68B4-0931-D70274096E67}"/>
              </a:ext>
            </a:extLst>
          </p:cNvPr>
          <p:cNvPicPr>
            <a:picLocks noChangeAspect="1"/>
          </p:cNvPicPr>
          <p:nvPr/>
        </p:nvPicPr>
        <p:blipFill>
          <a:blip r:embed="rId2"/>
          <a:stretch>
            <a:fillRect/>
          </a:stretch>
        </p:blipFill>
        <p:spPr>
          <a:xfrm rot="1080808">
            <a:off x="8028330" y="1280897"/>
            <a:ext cx="4005820" cy="2253274"/>
          </a:xfrm>
          <a:prstGeom prst="rect">
            <a:avLst/>
          </a:prstGeom>
        </p:spPr>
      </p:pic>
      <p:sp>
        <p:nvSpPr>
          <p:cNvPr id="2" name="CasellaDiTesto 1">
            <a:extLst>
              <a:ext uri="{FF2B5EF4-FFF2-40B4-BE49-F238E27FC236}">
                <a16:creationId xmlns:a16="http://schemas.microsoft.com/office/drawing/2014/main" id="{7D8D7359-368A-0028-0978-DC392CA70B59}"/>
              </a:ext>
            </a:extLst>
          </p:cNvPr>
          <p:cNvSpPr txBox="1"/>
          <p:nvPr/>
        </p:nvSpPr>
        <p:spPr>
          <a:xfrm>
            <a:off x="5056108" y="5850733"/>
            <a:ext cx="7135892" cy="923330"/>
          </a:xfrm>
          <a:prstGeom prst="rect">
            <a:avLst/>
          </a:prstGeom>
          <a:noFill/>
        </p:spPr>
        <p:txBody>
          <a:bodyPr wrap="square" rtlCol="0">
            <a:spAutoFit/>
          </a:bodyPr>
          <a:lstStyle/>
          <a:p>
            <a:pPr algn="r"/>
            <a:r>
              <a:rPr lang="it-IT" b="1" dirty="0">
                <a:solidFill>
                  <a:schemeClr val="bg2">
                    <a:lumMod val="25000"/>
                  </a:schemeClr>
                </a:solidFill>
                <a:latin typeface="+mj-lt"/>
              </a:rPr>
              <a:t>Dott.ssa Laila Vinti</a:t>
            </a:r>
          </a:p>
          <a:p>
            <a:pPr algn="r"/>
            <a:r>
              <a:rPr lang="it-IT" b="1" i="1" dirty="0">
                <a:solidFill>
                  <a:schemeClr val="bg2">
                    <a:lumMod val="25000"/>
                  </a:schemeClr>
                </a:solidFill>
                <a:latin typeface="+mj-lt"/>
              </a:rPr>
              <a:t>Specializzanda in Endocrinologia e Malattie del Metabolismo</a:t>
            </a:r>
          </a:p>
          <a:p>
            <a:pPr algn="r"/>
            <a:r>
              <a:rPr lang="it-IT" b="1" i="1" dirty="0">
                <a:solidFill>
                  <a:schemeClr val="bg2">
                    <a:lumMod val="25000"/>
                  </a:schemeClr>
                </a:solidFill>
                <a:latin typeface="+mj-lt"/>
              </a:rPr>
              <a:t>IRCCS Policlinico Agostino Gemelli, Roma</a:t>
            </a:r>
          </a:p>
        </p:txBody>
      </p:sp>
      <p:pic>
        <p:nvPicPr>
          <p:cNvPr id="3" name="Picture 6" descr="Contatti - Gemelli Cardio Center">
            <a:extLst>
              <a:ext uri="{FF2B5EF4-FFF2-40B4-BE49-F238E27FC236}">
                <a16:creationId xmlns:a16="http://schemas.microsoft.com/office/drawing/2014/main" id="{15F77824-051B-5E8E-F357-349B1EC9F8E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199" y="5850733"/>
            <a:ext cx="2440441" cy="883270"/>
          </a:xfrm>
          <a:prstGeom prst="rect">
            <a:avLst/>
          </a:prstGeom>
          <a:noFill/>
          <a:extLst>
            <a:ext uri="{909E8E84-426E-40DD-AFC4-6F175D3DCCD1}">
              <a14:hiddenFill xmlns:a14="http://schemas.microsoft.com/office/drawing/2010/main">
                <a:solidFill>
                  <a:srgbClr val="FFFFFF"/>
                </a:solidFill>
              </a14:hiddenFill>
            </a:ext>
          </a:extLst>
        </p:spPr>
      </p:pic>
      <p:sp>
        <p:nvSpPr>
          <p:cNvPr id="4" name="CasellaDiTesto 3">
            <a:extLst>
              <a:ext uri="{FF2B5EF4-FFF2-40B4-BE49-F238E27FC236}">
                <a16:creationId xmlns:a16="http://schemas.microsoft.com/office/drawing/2014/main" id="{1079B4C1-30E2-7B61-F0B3-614A6DDAF5FE}"/>
              </a:ext>
            </a:extLst>
          </p:cNvPr>
          <p:cNvSpPr txBox="1"/>
          <p:nvPr/>
        </p:nvSpPr>
        <p:spPr>
          <a:xfrm>
            <a:off x="3174334" y="3075057"/>
            <a:ext cx="5843331" cy="707886"/>
          </a:xfrm>
          <a:prstGeom prst="rect">
            <a:avLst/>
          </a:prstGeom>
          <a:noFill/>
        </p:spPr>
        <p:txBody>
          <a:bodyPr wrap="none" rtlCol="0">
            <a:spAutoFit/>
          </a:bodyPr>
          <a:lstStyle/>
          <a:p>
            <a:r>
              <a:rPr lang="it-IT" sz="4000" b="1" i="1" dirty="0">
                <a:solidFill>
                  <a:schemeClr val="accent5">
                    <a:lumMod val="60000"/>
                    <a:lumOff val="40000"/>
                  </a:schemeClr>
                </a:solidFill>
              </a:rPr>
              <a:t>Farmaci contro l’obesità</a:t>
            </a:r>
          </a:p>
        </p:txBody>
      </p:sp>
    </p:spTree>
    <p:extLst>
      <p:ext uri="{BB962C8B-B14F-4D97-AF65-F5344CB8AC3E}">
        <p14:creationId xmlns:p14="http://schemas.microsoft.com/office/powerpoint/2010/main" val="15806599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895B7D-E5CA-B7E7-6A30-88C2C4698E2A}"/>
            </a:ext>
          </a:extLst>
        </p:cNvPr>
        <p:cNvGrpSpPr/>
        <p:nvPr/>
      </p:nvGrpSpPr>
      <p:grpSpPr>
        <a:xfrm>
          <a:off x="0" y="0"/>
          <a:ext cx="0" cy="0"/>
          <a:chOff x="0" y="0"/>
          <a:chExt cx="0" cy="0"/>
        </a:xfrm>
      </p:grpSpPr>
      <p:pic>
        <p:nvPicPr>
          <p:cNvPr id="2" name="Immagine 1">
            <a:extLst>
              <a:ext uri="{FF2B5EF4-FFF2-40B4-BE49-F238E27FC236}">
                <a16:creationId xmlns:a16="http://schemas.microsoft.com/office/drawing/2014/main" id="{DE34A544-2FBC-ACF1-5A7A-4408C0982738}"/>
              </a:ext>
            </a:extLst>
          </p:cNvPr>
          <p:cNvPicPr>
            <a:picLocks noChangeAspect="1"/>
          </p:cNvPicPr>
          <p:nvPr/>
        </p:nvPicPr>
        <p:blipFill>
          <a:blip r:embed="rId3"/>
          <a:stretch>
            <a:fillRect/>
          </a:stretch>
        </p:blipFill>
        <p:spPr>
          <a:xfrm>
            <a:off x="1601117" y="2053420"/>
            <a:ext cx="9185707" cy="3097732"/>
          </a:xfrm>
          <a:prstGeom prst="rect">
            <a:avLst/>
          </a:prstGeom>
        </p:spPr>
      </p:pic>
      <p:sp>
        <p:nvSpPr>
          <p:cNvPr id="3" name="Ovale 2">
            <a:extLst>
              <a:ext uri="{FF2B5EF4-FFF2-40B4-BE49-F238E27FC236}">
                <a16:creationId xmlns:a16="http://schemas.microsoft.com/office/drawing/2014/main" id="{7A7397E9-9465-5869-8B93-ECFAED9BE0A5}"/>
              </a:ext>
            </a:extLst>
          </p:cNvPr>
          <p:cNvSpPr/>
          <p:nvPr/>
        </p:nvSpPr>
        <p:spPr>
          <a:xfrm>
            <a:off x="8534400" y="2648304"/>
            <a:ext cx="1066800" cy="318641"/>
          </a:xfrm>
          <a:prstGeom prst="ellipse">
            <a:avLst/>
          </a:prstGeom>
          <a:noFill/>
          <a:ln>
            <a:solidFill>
              <a:srgbClr val="FF00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it-IT" dirty="0"/>
          </a:p>
        </p:txBody>
      </p:sp>
      <p:sp>
        <p:nvSpPr>
          <p:cNvPr id="4" name="Ovale 3">
            <a:extLst>
              <a:ext uri="{FF2B5EF4-FFF2-40B4-BE49-F238E27FC236}">
                <a16:creationId xmlns:a16="http://schemas.microsoft.com/office/drawing/2014/main" id="{929FFC40-A207-9832-2566-96528679AB22}"/>
              </a:ext>
            </a:extLst>
          </p:cNvPr>
          <p:cNvSpPr/>
          <p:nvPr/>
        </p:nvSpPr>
        <p:spPr>
          <a:xfrm>
            <a:off x="9808027" y="2662145"/>
            <a:ext cx="468089" cy="304800"/>
          </a:xfrm>
          <a:prstGeom prst="ellipse">
            <a:avLst/>
          </a:prstGeom>
          <a:noFill/>
          <a:ln>
            <a:solidFill>
              <a:srgbClr val="FF00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it-IT" dirty="0"/>
          </a:p>
        </p:txBody>
      </p:sp>
      <p:sp>
        <p:nvSpPr>
          <p:cNvPr id="5" name="CasellaDiTesto 4">
            <a:extLst>
              <a:ext uri="{FF2B5EF4-FFF2-40B4-BE49-F238E27FC236}">
                <a16:creationId xmlns:a16="http://schemas.microsoft.com/office/drawing/2014/main" id="{8F98CA80-503F-D8DF-0668-4D6B5FBC46D6}"/>
              </a:ext>
            </a:extLst>
          </p:cNvPr>
          <p:cNvSpPr txBox="1"/>
          <p:nvPr/>
        </p:nvSpPr>
        <p:spPr>
          <a:xfrm flipH="1">
            <a:off x="2492825" y="1266821"/>
            <a:ext cx="7402289" cy="584775"/>
          </a:xfrm>
          <a:prstGeom prst="rect">
            <a:avLst/>
          </a:prstGeom>
          <a:noFill/>
        </p:spPr>
        <p:txBody>
          <a:bodyPr wrap="square" rtlCol="0">
            <a:spAutoFit/>
          </a:bodyPr>
          <a:lstStyle/>
          <a:p>
            <a:pPr algn="ctr"/>
            <a:r>
              <a:rPr lang="it-IT" sz="3200" b="1" dirty="0">
                <a:solidFill>
                  <a:srgbClr val="FF0000"/>
                </a:solidFill>
                <a:ea typeface="Calibri" panose="020F0502020204030204" pitchFamily="34" charset="0"/>
                <a:cs typeface="Calibri" panose="020F0502020204030204" pitchFamily="34" charset="0"/>
              </a:rPr>
              <a:t>Complicanze pancreatico-biliari</a:t>
            </a:r>
          </a:p>
        </p:txBody>
      </p:sp>
      <p:pic>
        <p:nvPicPr>
          <p:cNvPr id="6" name="Immagine 5">
            <a:extLst>
              <a:ext uri="{FF2B5EF4-FFF2-40B4-BE49-F238E27FC236}">
                <a16:creationId xmlns:a16="http://schemas.microsoft.com/office/drawing/2014/main" id="{AEA54226-809E-42DC-274E-C0006C90F761}"/>
              </a:ext>
            </a:extLst>
          </p:cNvPr>
          <p:cNvPicPr>
            <a:picLocks noChangeAspect="1"/>
          </p:cNvPicPr>
          <p:nvPr/>
        </p:nvPicPr>
        <p:blipFill>
          <a:blip r:embed="rId4"/>
          <a:srcRect l="6825" t="18888" r="7310" b="19635"/>
          <a:stretch>
            <a:fillRect/>
          </a:stretch>
        </p:blipFill>
        <p:spPr>
          <a:xfrm>
            <a:off x="609600" y="5151152"/>
            <a:ext cx="2383972" cy="1706848"/>
          </a:xfrm>
          <a:prstGeom prst="rect">
            <a:avLst/>
          </a:prstGeom>
        </p:spPr>
      </p:pic>
    </p:spTree>
    <p:extLst>
      <p:ext uri="{BB962C8B-B14F-4D97-AF65-F5344CB8AC3E}">
        <p14:creationId xmlns:p14="http://schemas.microsoft.com/office/powerpoint/2010/main" val="2418468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7AF074-B115-0D3A-293A-4DDD556F637C}"/>
            </a:ext>
          </a:extLst>
        </p:cNvPr>
        <p:cNvGrpSpPr/>
        <p:nvPr/>
      </p:nvGrpSpPr>
      <p:grpSpPr>
        <a:xfrm>
          <a:off x="0" y="0"/>
          <a:ext cx="0" cy="0"/>
          <a:chOff x="0" y="0"/>
          <a:chExt cx="0" cy="0"/>
        </a:xfrm>
      </p:grpSpPr>
      <p:pic>
        <p:nvPicPr>
          <p:cNvPr id="2" name="Immagine 2" descr="Immagine che contiene testo, schermata, Carattere, design&#10;&#10;Descrizione generata automaticamente">
            <a:extLst>
              <a:ext uri="{FF2B5EF4-FFF2-40B4-BE49-F238E27FC236}">
                <a16:creationId xmlns:a16="http://schemas.microsoft.com/office/drawing/2014/main" id="{E5EA341C-E3B0-3AE1-016A-69AC206FFA2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1213" y="1151906"/>
            <a:ext cx="6325787" cy="5590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asellaDiTesto 2">
            <a:extLst>
              <a:ext uri="{FF2B5EF4-FFF2-40B4-BE49-F238E27FC236}">
                <a16:creationId xmlns:a16="http://schemas.microsoft.com/office/drawing/2014/main" id="{EE6F8DE5-2210-77A4-588C-A728D5613476}"/>
              </a:ext>
            </a:extLst>
          </p:cNvPr>
          <p:cNvSpPr txBox="1"/>
          <p:nvPr/>
        </p:nvSpPr>
        <p:spPr>
          <a:xfrm>
            <a:off x="6477000" y="1151906"/>
            <a:ext cx="5563787" cy="5746381"/>
          </a:xfrm>
          <a:prstGeom prst="rect">
            <a:avLst/>
          </a:prstGeom>
          <a:noFill/>
        </p:spPr>
        <p:txBody>
          <a:bodyPr wrap="square">
            <a:spAutoFit/>
          </a:bodyPr>
          <a:lstStyle/>
          <a:p>
            <a:pPr algn="just">
              <a:lnSpc>
                <a:spcPct val="115000"/>
              </a:lnSpc>
              <a:spcAft>
                <a:spcPts val="726"/>
              </a:spcAft>
              <a:defRPr/>
            </a:pPr>
            <a:r>
              <a:rPr lang="it-IT" sz="1500" kern="0" spc="-9" dirty="0">
                <a:solidFill>
                  <a:srgbClr val="111111"/>
                </a:solidFill>
                <a:highlight>
                  <a:srgbClr val="FFFFFF"/>
                </a:highlight>
                <a:ea typeface="Times New Roman" panose="02020603050405020304" pitchFamily="18" charset="0"/>
                <a:cs typeface="Times New Roman" panose="02020603050405020304" pitchFamily="18" charset="0"/>
              </a:rPr>
              <a:t>Studi precedenti avevano già suggerito la sicurezza di questi farmaci. I dati del 2025 hanno ora rafforzato ulteriormente tale evidenza.</a:t>
            </a:r>
          </a:p>
          <a:p>
            <a:pPr marL="285750" indent="-285750" algn="just">
              <a:lnSpc>
                <a:spcPct val="115000"/>
              </a:lnSpc>
              <a:spcAft>
                <a:spcPts val="726"/>
              </a:spcAft>
              <a:buFont typeface="Arial" panose="020B0604020202020204" pitchFamily="34" charset="0"/>
              <a:buChar char="•"/>
              <a:defRPr/>
            </a:pPr>
            <a:r>
              <a:rPr lang="it-IT" sz="1500" b="1" kern="0" spc="-9" dirty="0">
                <a:solidFill>
                  <a:srgbClr val="111111"/>
                </a:solidFill>
                <a:highlight>
                  <a:srgbClr val="FFFFFF"/>
                </a:highlight>
                <a:ea typeface="Times New Roman" panose="02020603050405020304" pitchFamily="18" charset="0"/>
                <a:cs typeface="Times New Roman" panose="02020603050405020304" pitchFamily="18" charset="0"/>
              </a:rPr>
              <a:t>BMJ Meta-Analysis (2014)</a:t>
            </a:r>
            <a:r>
              <a:rPr lang="it-IT" sz="1500" kern="0" spc="-9" dirty="0">
                <a:solidFill>
                  <a:srgbClr val="111111"/>
                </a:solidFill>
                <a:highlight>
                  <a:srgbClr val="FFFFFF"/>
                </a:highlight>
                <a:ea typeface="Times New Roman" panose="02020603050405020304" pitchFamily="18" charset="0"/>
                <a:cs typeface="Times New Roman" panose="02020603050405020304" pitchFamily="18" charset="0"/>
              </a:rPr>
              <a:t>: Tra 353.639 pazienti, gli </a:t>
            </a:r>
            <a:r>
              <a:rPr lang="it-IT" sz="1500" kern="0" spc="-9" dirty="0" err="1">
                <a:solidFill>
                  <a:srgbClr val="111111"/>
                </a:solidFill>
                <a:highlight>
                  <a:srgbClr val="FFFFFF"/>
                </a:highlight>
                <a:ea typeface="Times New Roman" panose="02020603050405020304" pitchFamily="18" charset="0"/>
                <a:cs typeface="Times New Roman" panose="02020603050405020304" pitchFamily="18" charset="0"/>
              </a:rPr>
              <a:t>odds</a:t>
            </a:r>
            <a:r>
              <a:rPr lang="it-IT" sz="1500" kern="0" spc="-9" dirty="0">
                <a:solidFill>
                  <a:srgbClr val="111111"/>
                </a:solidFill>
                <a:highlight>
                  <a:srgbClr val="FFFFFF"/>
                </a:highlight>
                <a:ea typeface="Times New Roman" panose="02020603050405020304" pitchFamily="18" charset="0"/>
                <a:cs typeface="Times New Roman" panose="02020603050405020304" pitchFamily="18" charset="0"/>
              </a:rPr>
              <a:t> ratio aggregati non hanno mostrato un rischio maggiore di pancreatite né per gli agonisti del GLP-1 né per gli inibitori della DPP-4.</a:t>
            </a:r>
          </a:p>
          <a:p>
            <a:pPr marL="285750" indent="-285750" algn="just">
              <a:lnSpc>
                <a:spcPct val="115000"/>
              </a:lnSpc>
              <a:spcAft>
                <a:spcPts val="726"/>
              </a:spcAft>
              <a:buFont typeface="Arial" panose="020B0604020202020204" pitchFamily="34" charset="0"/>
              <a:buChar char="•"/>
              <a:defRPr/>
            </a:pPr>
            <a:r>
              <a:rPr lang="it-IT" sz="1500" b="1" kern="0" spc="-9" dirty="0">
                <a:solidFill>
                  <a:srgbClr val="111111"/>
                </a:solidFill>
                <a:highlight>
                  <a:srgbClr val="FFFFFF"/>
                </a:highlight>
                <a:ea typeface="Times New Roman" panose="02020603050405020304" pitchFamily="18" charset="0"/>
                <a:cs typeface="Times New Roman" panose="02020603050405020304" pitchFamily="18" charset="0"/>
              </a:rPr>
              <a:t>JAMA </a:t>
            </a:r>
            <a:r>
              <a:rPr lang="it-IT" sz="1500" b="1" kern="0" spc="-9" dirty="0" err="1">
                <a:solidFill>
                  <a:srgbClr val="111111"/>
                </a:solidFill>
                <a:highlight>
                  <a:srgbClr val="FFFFFF"/>
                </a:highlight>
                <a:ea typeface="Times New Roman" panose="02020603050405020304" pitchFamily="18" charset="0"/>
                <a:cs typeface="Times New Roman" panose="02020603050405020304" pitchFamily="18" charset="0"/>
              </a:rPr>
              <a:t>Internal</a:t>
            </a:r>
            <a:r>
              <a:rPr lang="it-IT" sz="1500" b="1" kern="0" spc="-9" dirty="0">
                <a:solidFill>
                  <a:srgbClr val="111111"/>
                </a:solidFill>
                <a:highlight>
                  <a:srgbClr val="FFFFFF"/>
                </a:highlight>
                <a:ea typeface="Times New Roman" panose="02020603050405020304" pitchFamily="18" charset="0"/>
                <a:cs typeface="Times New Roman" panose="02020603050405020304" pitchFamily="18" charset="0"/>
              </a:rPr>
              <a:t> Medicine (2016)</a:t>
            </a:r>
            <a:r>
              <a:rPr lang="it-IT" sz="1500" kern="0" spc="-9" dirty="0">
                <a:solidFill>
                  <a:srgbClr val="111111"/>
                </a:solidFill>
                <a:highlight>
                  <a:srgbClr val="FFFFFF"/>
                </a:highlight>
                <a:ea typeface="Times New Roman" panose="02020603050405020304" pitchFamily="18" charset="0"/>
                <a:cs typeface="Times New Roman" panose="02020603050405020304" pitchFamily="18" charset="0"/>
              </a:rPr>
              <a:t>: In oltre 1,5 milioni di pazienti, i farmaci a base di incretine, inclusi i GLP-1, hanno mostrato un hazard ratio aggiustato di 1,04 (IC 95%, 0,81-1,35) per la pancreatite acuta. Questo risultato è stato statisticamente neutro.</a:t>
            </a:r>
          </a:p>
          <a:p>
            <a:pPr marL="285750" indent="-285750" algn="just">
              <a:lnSpc>
                <a:spcPct val="115000"/>
              </a:lnSpc>
              <a:spcAft>
                <a:spcPts val="726"/>
              </a:spcAft>
              <a:buFont typeface="Arial" panose="020B0604020202020204" pitchFamily="34" charset="0"/>
              <a:buChar char="•"/>
              <a:defRPr/>
            </a:pPr>
            <a:r>
              <a:rPr lang="it-IT" sz="1500" b="1" kern="0" spc="-9" dirty="0" err="1">
                <a:solidFill>
                  <a:srgbClr val="111111"/>
                </a:solidFill>
                <a:highlight>
                  <a:srgbClr val="FFFFFF"/>
                </a:highlight>
                <a:ea typeface="Times New Roman" panose="02020603050405020304" pitchFamily="18" charset="0"/>
                <a:cs typeface="Times New Roman" panose="02020603050405020304" pitchFamily="18" charset="0"/>
              </a:rPr>
              <a:t>Diabetes</a:t>
            </a:r>
            <a:r>
              <a:rPr lang="it-IT" sz="1500" b="1" kern="0" spc="-9" dirty="0">
                <a:solidFill>
                  <a:srgbClr val="111111"/>
                </a:solidFill>
                <a:highlight>
                  <a:srgbClr val="FFFFFF"/>
                </a:highlight>
                <a:ea typeface="Times New Roman" panose="02020603050405020304" pitchFamily="18" charset="0"/>
                <a:cs typeface="Times New Roman" panose="02020603050405020304" pitchFamily="18" charset="0"/>
              </a:rPr>
              <a:t> </a:t>
            </a:r>
            <a:r>
              <a:rPr lang="it-IT" sz="1500" b="1" kern="0" spc="-9" dirty="0" err="1">
                <a:solidFill>
                  <a:srgbClr val="111111"/>
                </a:solidFill>
                <a:highlight>
                  <a:srgbClr val="FFFFFF"/>
                </a:highlight>
                <a:ea typeface="Times New Roman" panose="02020603050405020304" pitchFamily="18" charset="0"/>
                <a:cs typeface="Times New Roman" panose="02020603050405020304" pitchFamily="18" charset="0"/>
              </a:rPr>
              <a:t>Obesity</a:t>
            </a:r>
            <a:r>
              <a:rPr lang="it-IT" sz="1500" b="1" kern="0" spc="-9" dirty="0">
                <a:solidFill>
                  <a:srgbClr val="111111"/>
                </a:solidFill>
                <a:highlight>
                  <a:srgbClr val="FFFFFF"/>
                </a:highlight>
                <a:ea typeface="Times New Roman" panose="02020603050405020304" pitchFamily="18" charset="0"/>
                <a:cs typeface="Times New Roman" panose="02020603050405020304" pitchFamily="18" charset="0"/>
              </a:rPr>
              <a:t> &amp; </a:t>
            </a:r>
            <a:r>
              <a:rPr lang="it-IT" sz="1500" b="1" kern="0" spc="-9" dirty="0" err="1">
                <a:solidFill>
                  <a:srgbClr val="111111"/>
                </a:solidFill>
                <a:highlight>
                  <a:srgbClr val="FFFFFF"/>
                </a:highlight>
                <a:ea typeface="Times New Roman" panose="02020603050405020304" pitchFamily="18" charset="0"/>
                <a:cs typeface="Times New Roman" panose="02020603050405020304" pitchFamily="18" charset="0"/>
              </a:rPr>
              <a:t>Metabolism</a:t>
            </a:r>
            <a:r>
              <a:rPr lang="it-IT" sz="1500" b="1" kern="0" spc="-9" dirty="0">
                <a:solidFill>
                  <a:srgbClr val="111111"/>
                </a:solidFill>
                <a:highlight>
                  <a:srgbClr val="FFFFFF"/>
                </a:highlight>
                <a:ea typeface="Times New Roman" panose="02020603050405020304" pitchFamily="18" charset="0"/>
                <a:cs typeface="Times New Roman" panose="02020603050405020304" pitchFamily="18" charset="0"/>
              </a:rPr>
              <a:t> (2017)</a:t>
            </a:r>
            <a:r>
              <a:rPr lang="it-IT" sz="1500" kern="0" spc="-9" dirty="0">
                <a:solidFill>
                  <a:srgbClr val="111111"/>
                </a:solidFill>
                <a:highlight>
                  <a:srgbClr val="FFFFFF"/>
                </a:highlight>
                <a:ea typeface="Times New Roman" panose="02020603050405020304" pitchFamily="18" charset="0"/>
                <a:cs typeface="Times New Roman" panose="02020603050405020304" pitchFamily="18" charset="0"/>
              </a:rPr>
              <a:t>: Incorporando studi sugli esiti cardiovascolari, </a:t>
            </a:r>
            <a:r>
              <a:rPr lang="it-IT" sz="1500" kern="0" spc="-9" dirty="0" err="1">
                <a:solidFill>
                  <a:srgbClr val="111111"/>
                </a:solidFill>
                <a:highlight>
                  <a:srgbClr val="FFFFFF"/>
                </a:highlight>
                <a:ea typeface="Times New Roman" panose="02020603050405020304" pitchFamily="18" charset="0"/>
                <a:cs typeface="Times New Roman" panose="02020603050405020304" pitchFamily="18" charset="0"/>
              </a:rPr>
              <a:t>Monami</a:t>
            </a:r>
            <a:r>
              <a:rPr lang="it-IT" sz="1500" kern="0" spc="-9" dirty="0">
                <a:solidFill>
                  <a:srgbClr val="111111"/>
                </a:solidFill>
                <a:highlight>
                  <a:srgbClr val="FFFFFF"/>
                </a:highlight>
                <a:ea typeface="Times New Roman" panose="02020603050405020304" pitchFamily="18" charset="0"/>
                <a:cs typeface="Times New Roman" panose="02020603050405020304" pitchFamily="18" charset="0"/>
              </a:rPr>
              <a:t> et al. hanno confermato l'assenza di un aumento significativo di pancreatite o cancro al pancreas. Hanno, tuttavia, rilevato un lieve aumento della calcolosi biliare (OR 1,30, p = 0,041). Nel corso di oltre un decennio di ricerche, nessun segnale di associazione causale si è dimostrato valido dopo un'analisi rigorosa.</a:t>
            </a:r>
            <a:endParaRPr lang="it-IT" sz="1500" kern="100" dirty="0">
              <a:highlight>
                <a:srgbClr val="FFFFFF"/>
              </a:highlight>
              <a:ea typeface="Aptos" panose="020B0004020202020204" pitchFamily="34" charset="0"/>
              <a:cs typeface="Times New Roman" panose="02020603050405020304" pitchFamily="18" charset="0"/>
            </a:endParaRPr>
          </a:p>
          <a:p>
            <a:pPr>
              <a:defRPr/>
            </a:pPr>
            <a:endParaRPr lang="it-IT" sz="1633" dirty="0"/>
          </a:p>
        </p:txBody>
      </p:sp>
    </p:spTree>
    <p:extLst>
      <p:ext uri="{BB962C8B-B14F-4D97-AF65-F5344CB8AC3E}">
        <p14:creationId xmlns:p14="http://schemas.microsoft.com/office/powerpoint/2010/main" val="5948539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EE8822-FD80-F293-A7A6-CB5D917D7A9A}"/>
            </a:ext>
          </a:extLst>
        </p:cNvPr>
        <p:cNvGrpSpPr/>
        <p:nvPr/>
      </p:nvGrpSpPr>
      <p:grpSpPr>
        <a:xfrm>
          <a:off x="0" y="0"/>
          <a:ext cx="0" cy="0"/>
          <a:chOff x="0" y="0"/>
          <a:chExt cx="0" cy="0"/>
        </a:xfrm>
      </p:grpSpPr>
      <p:pic>
        <p:nvPicPr>
          <p:cNvPr id="2" name="Immagine 1">
            <a:extLst>
              <a:ext uri="{FF2B5EF4-FFF2-40B4-BE49-F238E27FC236}">
                <a16:creationId xmlns:a16="http://schemas.microsoft.com/office/drawing/2014/main" id="{C3ED0FED-416A-790F-EECA-B78B354BA48C}"/>
              </a:ext>
            </a:extLst>
          </p:cNvPr>
          <p:cNvPicPr>
            <a:picLocks noChangeAspect="1"/>
          </p:cNvPicPr>
          <p:nvPr/>
        </p:nvPicPr>
        <p:blipFill>
          <a:blip r:embed="rId3"/>
          <a:stretch>
            <a:fillRect/>
          </a:stretch>
        </p:blipFill>
        <p:spPr>
          <a:xfrm>
            <a:off x="7612930" y="2348565"/>
            <a:ext cx="3687536" cy="3500749"/>
          </a:xfrm>
          <a:prstGeom prst="rect">
            <a:avLst/>
          </a:prstGeom>
        </p:spPr>
      </p:pic>
      <p:pic>
        <p:nvPicPr>
          <p:cNvPr id="3" name="Immagine 2">
            <a:extLst>
              <a:ext uri="{FF2B5EF4-FFF2-40B4-BE49-F238E27FC236}">
                <a16:creationId xmlns:a16="http://schemas.microsoft.com/office/drawing/2014/main" id="{EEE057D7-AC73-BABB-AEDB-CEF9E9E0341A}"/>
              </a:ext>
            </a:extLst>
          </p:cNvPr>
          <p:cNvPicPr>
            <a:picLocks noChangeAspect="1"/>
          </p:cNvPicPr>
          <p:nvPr/>
        </p:nvPicPr>
        <p:blipFill>
          <a:blip r:embed="rId4"/>
          <a:stretch>
            <a:fillRect/>
          </a:stretch>
        </p:blipFill>
        <p:spPr>
          <a:xfrm>
            <a:off x="783771" y="1113065"/>
            <a:ext cx="5668735" cy="5668735"/>
          </a:xfrm>
          <a:prstGeom prst="rect">
            <a:avLst/>
          </a:prstGeom>
        </p:spPr>
      </p:pic>
    </p:spTree>
    <p:extLst>
      <p:ext uri="{BB962C8B-B14F-4D97-AF65-F5344CB8AC3E}">
        <p14:creationId xmlns:p14="http://schemas.microsoft.com/office/powerpoint/2010/main" val="25321701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7B306D-CE11-C6FB-A083-F33C63C704BA}"/>
            </a:ext>
          </a:extLst>
        </p:cNvPr>
        <p:cNvGrpSpPr/>
        <p:nvPr/>
      </p:nvGrpSpPr>
      <p:grpSpPr>
        <a:xfrm>
          <a:off x="0" y="0"/>
          <a:ext cx="0" cy="0"/>
          <a:chOff x="0" y="0"/>
          <a:chExt cx="0" cy="0"/>
        </a:xfrm>
      </p:grpSpPr>
      <p:pic>
        <p:nvPicPr>
          <p:cNvPr id="2" name="Immagine 1">
            <a:extLst>
              <a:ext uri="{FF2B5EF4-FFF2-40B4-BE49-F238E27FC236}">
                <a16:creationId xmlns:a16="http://schemas.microsoft.com/office/drawing/2014/main" id="{F4B7DE74-47AA-D6AA-AEAC-7AC3A225B4B1}"/>
              </a:ext>
            </a:extLst>
          </p:cNvPr>
          <p:cNvPicPr>
            <a:picLocks noChangeAspect="1"/>
          </p:cNvPicPr>
          <p:nvPr/>
        </p:nvPicPr>
        <p:blipFill>
          <a:blip r:embed="rId2"/>
          <a:stretch>
            <a:fillRect/>
          </a:stretch>
        </p:blipFill>
        <p:spPr>
          <a:xfrm>
            <a:off x="2825523" y="1400961"/>
            <a:ext cx="7172325" cy="5265330"/>
          </a:xfrm>
          <a:prstGeom prst="rect">
            <a:avLst/>
          </a:prstGeom>
        </p:spPr>
      </p:pic>
    </p:spTree>
    <p:extLst>
      <p:ext uri="{BB962C8B-B14F-4D97-AF65-F5344CB8AC3E}">
        <p14:creationId xmlns:p14="http://schemas.microsoft.com/office/powerpoint/2010/main" val="152610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8F179F-7A38-B351-65EB-C35D30EF9B69}"/>
            </a:ext>
          </a:extLst>
        </p:cNvPr>
        <p:cNvGrpSpPr/>
        <p:nvPr/>
      </p:nvGrpSpPr>
      <p:grpSpPr>
        <a:xfrm>
          <a:off x="0" y="0"/>
          <a:ext cx="0" cy="0"/>
          <a:chOff x="0" y="0"/>
          <a:chExt cx="0" cy="0"/>
        </a:xfrm>
      </p:grpSpPr>
      <p:pic>
        <p:nvPicPr>
          <p:cNvPr id="2" name="Immagine 1">
            <a:extLst>
              <a:ext uri="{FF2B5EF4-FFF2-40B4-BE49-F238E27FC236}">
                <a16:creationId xmlns:a16="http://schemas.microsoft.com/office/drawing/2014/main" id="{9056151E-D7AE-36DF-B937-A81247421C74}"/>
              </a:ext>
            </a:extLst>
          </p:cNvPr>
          <p:cNvPicPr>
            <a:picLocks noChangeAspect="1"/>
          </p:cNvPicPr>
          <p:nvPr/>
        </p:nvPicPr>
        <p:blipFill>
          <a:blip r:embed="rId2"/>
          <a:srcRect t="5607" r="1468" b="7213"/>
          <a:stretch>
            <a:fillRect/>
          </a:stretch>
        </p:blipFill>
        <p:spPr>
          <a:xfrm>
            <a:off x="1075492" y="1157392"/>
            <a:ext cx="10041016" cy="4993037"/>
          </a:xfrm>
          <a:prstGeom prst="rect">
            <a:avLst/>
          </a:prstGeom>
        </p:spPr>
      </p:pic>
      <p:pic>
        <p:nvPicPr>
          <p:cNvPr id="3" name="Immagine 2">
            <a:extLst>
              <a:ext uri="{FF2B5EF4-FFF2-40B4-BE49-F238E27FC236}">
                <a16:creationId xmlns:a16="http://schemas.microsoft.com/office/drawing/2014/main" id="{50AC726E-10B4-2DBD-513B-313F1F25AE4E}"/>
              </a:ext>
            </a:extLst>
          </p:cNvPr>
          <p:cNvPicPr>
            <a:picLocks noChangeAspect="1"/>
          </p:cNvPicPr>
          <p:nvPr/>
        </p:nvPicPr>
        <p:blipFill>
          <a:blip r:embed="rId3"/>
          <a:stretch>
            <a:fillRect/>
          </a:stretch>
        </p:blipFill>
        <p:spPr>
          <a:xfrm rot="16200000">
            <a:off x="-230794" y="4521535"/>
            <a:ext cx="2612572" cy="2612572"/>
          </a:xfrm>
          <a:prstGeom prst="rect">
            <a:avLst/>
          </a:prstGeom>
        </p:spPr>
      </p:pic>
    </p:spTree>
    <p:extLst>
      <p:ext uri="{BB962C8B-B14F-4D97-AF65-F5344CB8AC3E}">
        <p14:creationId xmlns:p14="http://schemas.microsoft.com/office/powerpoint/2010/main" val="15873274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D9A48F-2507-9BA2-B15F-D1EBC9BFC587}"/>
            </a:ext>
          </a:extLst>
        </p:cNvPr>
        <p:cNvGrpSpPr/>
        <p:nvPr/>
      </p:nvGrpSpPr>
      <p:grpSpPr>
        <a:xfrm>
          <a:off x="0" y="0"/>
          <a:ext cx="0" cy="0"/>
          <a:chOff x="0" y="0"/>
          <a:chExt cx="0" cy="0"/>
        </a:xfrm>
      </p:grpSpPr>
      <p:sp>
        <p:nvSpPr>
          <p:cNvPr id="5" name="Rettangolo con angoli arrotondati 4">
            <a:extLst>
              <a:ext uri="{FF2B5EF4-FFF2-40B4-BE49-F238E27FC236}">
                <a16:creationId xmlns:a16="http://schemas.microsoft.com/office/drawing/2014/main" id="{B693544A-C0B9-BBF5-9389-BC56F7DED1C3}"/>
              </a:ext>
            </a:extLst>
          </p:cNvPr>
          <p:cNvSpPr/>
          <p:nvPr/>
        </p:nvSpPr>
        <p:spPr>
          <a:xfrm>
            <a:off x="2826935" y="1156371"/>
            <a:ext cx="2340429" cy="620488"/>
          </a:xfrm>
          <a:prstGeom prst="roundRect">
            <a:avLst/>
          </a:prstGeom>
          <a:solidFill>
            <a:schemeClr val="tx2">
              <a:lumMod val="75000"/>
              <a:lumOff val="25000"/>
            </a:schemeClr>
          </a:solidFill>
          <a:ln w="15875" cap="flat" cmpd="sng" algn="ctr">
            <a:solidFill>
              <a:schemeClr val="tx2">
                <a:lumMod val="75000"/>
                <a:lumOff val="25000"/>
              </a:scheme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it-IT" sz="1800" b="1" i="0" u="none" strike="noStrike" kern="0" cap="none" spc="0" normalizeH="0" baseline="0" noProof="0" dirty="0">
                <a:ln>
                  <a:noFill/>
                </a:ln>
                <a:solidFill>
                  <a:prstClr val="white"/>
                </a:solidFill>
                <a:effectLst/>
                <a:uLnTx/>
                <a:uFillTx/>
                <a:ea typeface="+mn-ea"/>
                <a:cs typeface="+mn-cs"/>
              </a:rPr>
              <a:t>SUSTAIN 1-7</a:t>
            </a:r>
          </a:p>
        </p:txBody>
      </p:sp>
      <p:sp>
        <p:nvSpPr>
          <p:cNvPr id="6" name="Rettangolo con angoli arrotondati 5">
            <a:extLst>
              <a:ext uri="{FF2B5EF4-FFF2-40B4-BE49-F238E27FC236}">
                <a16:creationId xmlns:a16="http://schemas.microsoft.com/office/drawing/2014/main" id="{659ABDBF-9908-6405-82DA-627AC9E01F35}"/>
              </a:ext>
            </a:extLst>
          </p:cNvPr>
          <p:cNvSpPr/>
          <p:nvPr/>
        </p:nvSpPr>
        <p:spPr>
          <a:xfrm>
            <a:off x="5613677" y="1156371"/>
            <a:ext cx="2032278" cy="620488"/>
          </a:xfrm>
          <a:prstGeom prst="roundRect">
            <a:avLst/>
          </a:prstGeom>
          <a:solidFill>
            <a:schemeClr val="accent1">
              <a:lumMod val="60000"/>
              <a:lumOff val="40000"/>
            </a:schemeClr>
          </a:solidFill>
          <a:ln w="15875" cap="flat" cmpd="sng" algn="ctr">
            <a:solidFill>
              <a:schemeClr val="accent1">
                <a:lumMod val="60000"/>
                <a:lumOff val="40000"/>
              </a:scheme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it-IT" sz="1800" b="1" i="0" u="none" strike="noStrike" kern="0" cap="none" spc="0" normalizeH="0" baseline="0" noProof="0" dirty="0">
                <a:ln>
                  <a:noFill/>
                </a:ln>
                <a:solidFill>
                  <a:prstClr val="white"/>
                </a:solidFill>
                <a:effectLst/>
                <a:uLnTx/>
                <a:uFillTx/>
                <a:ea typeface="+mn-ea"/>
                <a:cs typeface="+mn-cs"/>
              </a:rPr>
              <a:t>SUSTAIN FORTE</a:t>
            </a:r>
          </a:p>
        </p:txBody>
      </p:sp>
      <p:sp>
        <p:nvSpPr>
          <p:cNvPr id="7" name="Rettangolo con angoli arrotondati 6">
            <a:extLst>
              <a:ext uri="{FF2B5EF4-FFF2-40B4-BE49-F238E27FC236}">
                <a16:creationId xmlns:a16="http://schemas.microsoft.com/office/drawing/2014/main" id="{74B0B070-A24A-53ED-1BAE-356B3C43EE9F}"/>
              </a:ext>
            </a:extLst>
          </p:cNvPr>
          <p:cNvSpPr/>
          <p:nvPr/>
        </p:nvSpPr>
        <p:spPr>
          <a:xfrm>
            <a:off x="9456964" y="1156371"/>
            <a:ext cx="1801586" cy="620488"/>
          </a:xfrm>
          <a:prstGeom prst="roundRect">
            <a:avLst/>
          </a:prstGeom>
          <a:solidFill>
            <a:schemeClr val="accent4">
              <a:lumMod val="75000"/>
            </a:schemeClr>
          </a:solidFill>
          <a:ln w="15875" cap="flat" cmpd="sng" algn="ctr">
            <a:solidFill>
              <a:schemeClr val="accent4">
                <a:lumMod val="75000"/>
              </a:scheme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it-IT" sz="1800" b="1" i="0" u="none" strike="noStrike" kern="0" cap="none" spc="0" normalizeH="0" baseline="0" noProof="0" dirty="0">
                <a:ln>
                  <a:noFill/>
                </a:ln>
                <a:solidFill>
                  <a:prstClr val="white"/>
                </a:solidFill>
                <a:effectLst/>
                <a:uLnTx/>
                <a:uFillTx/>
                <a:ea typeface="+mn-ea"/>
                <a:cs typeface="+mn-cs"/>
              </a:rPr>
              <a:t>OASIS 1-4</a:t>
            </a:r>
          </a:p>
        </p:txBody>
      </p:sp>
      <p:sp>
        <p:nvSpPr>
          <p:cNvPr id="8" name="Rettangolo con angoli arrotondati 7">
            <a:extLst>
              <a:ext uri="{FF2B5EF4-FFF2-40B4-BE49-F238E27FC236}">
                <a16:creationId xmlns:a16="http://schemas.microsoft.com/office/drawing/2014/main" id="{9A7805F4-C2D5-D38A-1AC5-D4892610DA68}"/>
              </a:ext>
            </a:extLst>
          </p:cNvPr>
          <p:cNvSpPr/>
          <p:nvPr/>
        </p:nvSpPr>
        <p:spPr>
          <a:xfrm>
            <a:off x="2626912" y="1970311"/>
            <a:ext cx="2724146" cy="4702626"/>
          </a:xfrm>
          <a:prstGeom prst="roundRect">
            <a:avLst/>
          </a:prstGeom>
          <a:noFill/>
          <a:ln w="15875" cap="flat" cmpd="sng" algn="ctr">
            <a:solidFill>
              <a:schemeClr val="tx2">
                <a:lumMod val="75000"/>
                <a:lumOff val="25000"/>
              </a:scheme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it-IT" sz="1800" b="0" i="0" u="none" strike="noStrike" kern="0" cap="none" spc="0" normalizeH="0" baseline="0" noProof="0" dirty="0" err="1">
                <a:ln>
                  <a:noFill/>
                </a:ln>
                <a:solidFill>
                  <a:srgbClr val="000000"/>
                </a:solidFill>
                <a:effectLst/>
                <a:uLnTx/>
                <a:uFillTx/>
                <a:ea typeface="+mn-ea"/>
                <a:cs typeface="+mn-cs"/>
              </a:rPr>
              <a:t>Semaglutide</a:t>
            </a:r>
            <a:r>
              <a:rPr kumimoji="0" lang="it-IT" sz="1800" b="0" i="0" u="none" strike="noStrike" kern="0" cap="none" spc="0" normalizeH="0" baseline="0" noProof="0" dirty="0">
                <a:ln>
                  <a:noFill/>
                </a:ln>
                <a:solidFill>
                  <a:srgbClr val="000000"/>
                </a:solidFill>
                <a:effectLst/>
                <a:uLnTx/>
                <a:uFillTx/>
                <a:ea typeface="+mn-ea"/>
                <a:cs typeface="+mn-cs"/>
              </a:rPr>
              <a:t> s.c. 1 mg/ 1 volta a </a:t>
            </a:r>
            <a:r>
              <a:rPr kumimoji="0" lang="it-IT" sz="1800" b="0" i="0" u="none" strike="noStrike" kern="0" cap="none" spc="0" normalizeH="0" baseline="0" noProof="0" dirty="0" err="1">
                <a:ln>
                  <a:noFill/>
                </a:ln>
                <a:solidFill>
                  <a:srgbClr val="000000"/>
                </a:solidFill>
                <a:effectLst/>
                <a:uLnTx/>
                <a:uFillTx/>
                <a:ea typeface="+mn-ea"/>
                <a:cs typeface="+mn-cs"/>
              </a:rPr>
              <a:t>sett</a:t>
            </a:r>
            <a:endParaRPr kumimoji="0" lang="it-IT" sz="1800" b="0" i="0" u="none" strike="noStrike" kern="0" cap="none" spc="0" normalizeH="0" baseline="0" noProof="0" dirty="0">
              <a:ln>
                <a:noFill/>
              </a:ln>
              <a:solidFill>
                <a:srgbClr val="000000"/>
              </a:solidFill>
              <a:effectLst/>
              <a:uLnTx/>
              <a:uFillTx/>
              <a:ea typeface="+mn-ea"/>
              <a:cs typeface="+mn-cs"/>
            </a:endParaRPr>
          </a:p>
          <a:p>
            <a:pPr marL="0" marR="0" lvl="0" indent="0" defTabSz="4572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dirty="0">
              <a:ln>
                <a:noFill/>
              </a:ln>
              <a:solidFill>
                <a:srgbClr val="000000"/>
              </a:solidFill>
              <a:effectLst/>
              <a:uLnTx/>
              <a:uFillTx/>
              <a:ea typeface="+mn-ea"/>
              <a:cs typeface="+mn-cs"/>
            </a:endParaRPr>
          </a:p>
          <a:p>
            <a:pPr marL="0" marR="0" lvl="0" indent="0" defTabSz="457200" eaLnBrk="1" fontAlgn="auto" latinLnBrk="0" hangingPunct="1">
              <a:lnSpc>
                <a:spcPct val="100000"/>
              </a:lnSpc>
              <a:spcBef>
                <a:spcPts val="0"/>
              </a:spcBef>
              <a:spcAft>
                <a:spcPts val="0"/>
              </a:spcAft>
              <a:buClrTx/>
              <a:buSzTx/>
              <a:buFontTx/>
              <a:buNone/>
              <a:tabLst/>
              <a:defRPr/>
            </a:pPr>
            <a:r>
              <a:rPr kumimoji="0" lang="it-IT" sz="1600" b="1" i="0" u="none" strike="noStrike" kern="0" cap="none" spc="0" normalizeH="0" baseline="0" noProof="0" dirty="0">
                <a:ln>
                  <a:noFill/>
                </a:ln>
                <a:solidFill>
                  <a:srgbClr val="E48312">
                    <a:lumMod val="75000"/>
                  </a:srgbClr>
                </a:solidFill>
                <a:effectLst/>
                <a:uLnTx/>
                <a:uFillTx/>
                <a:ea typeface="+mn-ea"/>
                <a:cs typeface="+mn-cs"/>
              </a:rPr>
              <a:t>SUSTAIN 1:</a:t>
            </a:r>
            <a:r>
              <a:rPr kumimoji="0" lang="it-IT" sz="1600" b="0" i="0" u="none" strike="noStrike" kern="0" cap="none" spc="0" normalizeH="0" baseline="0" noProof="0" dirty="0">
                <a:ln>
                  <a:noFill/>
                </a:ln>
                <a:solidFill>
                  <a:srgbClr val="000000"/>
                </a:solidFill>
                <a:effectLst/>
                <a:uLnTx/>
                <a:uFillTx/>
                <a:ea typeface="+mn-ea"/>
                <a:cs typeface="+mn-cs"/>
              </a:rPr>
              <a:t> </a:t>
            </a:r>
            <a:r>
              <a:rPr kumimoji="0" lang="it-IT" sz="1600" b="0" i="0" u="none" strike="noStrike" kern="0" cap="none" spc="0" normalizeH="0" baseline="0" noProof="0" dirty="0" err="1">
                <a:ln>
                  <a:noFill/>
                </a:ln>
                <a:solidFill>
                  <a:srgbClr val="000000"/>
                </a:solidFill>
                <a:effectLst/>
                <a:uLnTx/>
                <a:uFillTx/>
                <a:ea typeface="+mn-ea"/>
                <a:cs typeface="+mn-cs"/>
              </a:rPr>
              <a:t>Semaglutide</a:t>
            </a:r>
            <a:r>
              <a:rPr kumimoji="0" lang="it-IT" sz="1600" b="0" i="0" u="none" strike="noStrike" kern="0" cap="none" spc="0" normalizeH="0" baseline="0" noProof="0" dirty="0">
                <a:ln>
                  <a:noFill/>
                </a:ln>
                <a:solidFill>
                  <a:srgbClr val="000000"/>
                </a:solidFill>
                <a:effectLst/>
                <a:uLnTx/>
                <a:uFillTx/>
                <a:ea typeface="+mn-ea"/>
                <a:cs typeface="+mn-cs"/>
              </a:rPr>
              <a:t> VS Placebo</a:t>
            </a:r>
          </a:p>
          <a:p>
            <a:pPr marL="0" marR="0" lvl="0" indent="0" defTabSz="457200" eaLnBrk="1" fontAlgn="auto" latinLnBrk="0" hangingPunct="1">
              <a:lnSpc>
                <a:spcPct val="100000"/>
              </a:lnSpc>
              <a:spcBef>
                <a:spcPts val="0"/>
              </a:spcBef>
              <a:spcAft>
                <a:spcPts val="0"/>
              </a:spcAft>
              <a:buClrTx/>
              <a:buSzTx/>
              <a:buFontTx/>
              <a:buNone/>
              <a:tabLst/>
              <a:defRPr/>
            </a:pPr>
            <a:r>
              <a:rPr kumimoji="0" lang="it-IT" sz="1600" b="1" i="0" u="none" strike="noStrike" kern="0" cap="none" spc="0" normalizeH="0" baseline="0" noProof="0" dirty="0">
                <a:ln>
                  <a:noFill/>
                </a:ln>
                <a:solidFill>
                  <a:srgbClr val="E48312">
                    <a:lumMod val="75000"/>
                  </a:srgbClr>
                </a:solidFill>
                <a:effectLst/>
                <a:uLnTx/>
                <a:uFillTx/>
                <a:ea typeface="+mn-ea"/>
                <a:cs typeface="+mn-cs"/>
              </a:rPr>
              <a:t>SUSTAIN 2:</a:t>
            </a:r>
            <a:r>
              <a:rPr kumimoji="0" lang="it-IT" sz="1600" b="0" i="0" u="none" strike="noStrike" kern="0" cap="none" spc="0" normalizeH="0" baseline="0" noProof="0" dirty="0">
                <a:ln>
                  <a:noFill/>
                </a:ln>
                <a:solidFill>
                  <a:srgbClr val="E48312">
                    <a:lumMod val="75000"/>
                  </a:srgbClr>
                </a:solidFill>
                <a:effectLst/>
                <a:uLnTx/>
                <a:uFillTx/>
                <a:ea typeface="+mn-ea"/>
                <a:cs typeface="+mn-cs"/>
              </a:rPr>
              <a:t> </a:t>
            </a:r>
            <a:r>
              <a:rPr kumimoji="0" lang="it-IT" sz="1600" b="0" i="0" u="none" strike="noStrike" kern="0" cap="none" spc="0" normalizeH="0" baseline="0" noProof="0" dirty="0" err="1">
                <a:ln>
                  <a:noFill/>
                </a:ln>
                <a:solidFill>
                  <a:srgbClr val="000000"/>
                </a:solidFill>
                <a:effectLst/>
                <a:uLnTx/>
                <a:uFillTx/>
                <a:ea typeface="+mn-ea"/>
                <a:cs typeface="+mn-cs"/>
              </a:rPr>
              <a:t>Semaglutide</a:t>
            </a:r>
            <a:r>
              <a:rPr kumimoji="0" lang="it-IT" sz="1600" b="0" i="0" u="none" strike="noStrike" kern="0" cap="none" spc="0" normalizeH="0" baseline="0" noProof="0" dirty="0">
                <a:ln>
                  <a:noFill/>
                </a:ln>
                <a:solidFill>
                  <a:srgbClr val="000000"/>
                </a:solidFill>
                <a:effectLst/>
                <a:uLnTx/>
                <a:uFillTx/>
                <a:ea typeface="+mn-ea"/>
                <a:cs typeface="+mn-cs"/>
              </a:rPr>
              <a:t> VS DPP4i</a:t>
            </a:r>
          </a:p>
          <a:p>
            <a:pPr marL="0" marR="0" lvl="0" indent="0" defTabSz="457200" eaLnBrk="1" fontAlgn="auto" latinLnBrk="0" hangingPunct="1">
              <a:lnSpc>
                <a:spcPct val="100000"/>
              </a:lnSpc>
              <a:spcBef>
                <a:spcPts val="0"/>
              </a:spcBef>
              <a:spcAft>
                <a:spcPts val="0"/>
              </a:spcAft>
              <a:buClrTx/>
              <a:buSzTx/>
              <a:buFontTx/>
              <a:buNone/>
              <a:tabLst/>
              <a:defRPr/>
            </a:pPr>
            <a:r>
              <a:rPr kumimoji="0" lang="it-IT" sz="1600" b="1" i="0" u="none" strike="noStrike" kern="0" cap="none" spc="0" normalizeH="0" baseline="0" noProof="0" dirty="0">
                <a:ln>
                  <a:noFill/>
                </a:ln>
                <a:solidFill>
                  <a:srgbClr val="E48312">
                    <a:lumMod val="75000"/>
                  </a:srgbClr>
                </a:solidFill>
                <a:effectLst/>
                <a:uLnTx/>
                <a:uFillTx/>
                <a:ea typeface="+mn-ea"/>
                <a:cs typeface="+mn-cs"/>
              </a:rPr>
              <a:t>SUSTAIN 3:</a:t>
            </a:r>
            <a:r>
              <a:rPr kumimoji="0" lang="it-IT" sz="1600" b="0" i="0" u="none" strike="noStrike" kern="0" cap="none" spc="0" normalizeH="0" baseline="0" noProof="0" dirty="0">
                <a:ln>
                  <a:noFill/>
                </a:ln>
                <a:solidFill>
                  <a:srgbClr val="000000"/>
                </a:solidFill>
                <a:effectLst/>
                <a:uLnTx/>
                <a:uFillTx/>
                <a:ea typeface="+mn-ea"/>
                <a:cs typeface="+mn-cs"/>
              </a:rPr>
              <a:t> </a:t>
            </a:r>
            <a:r>
              <a:rPr kumimoji="0" lang="it-IT" sz="1600" b="0" i="0" u="none" strike="noStrike" kern="0" cap="none" spc="0" normalizeH="0" baseline="0" noProof="0" dirty="0" err="1">
                <a:ln>
                  <a:noFill/>
                </a:ln>
                <a:solidFill>
                  <a:srgbClr val="000000"/>
                </a:solidFill>
                <a:effectLst/>
                <a:uLnTx/>
                <a:uFillTx/>
                <a:ea typeface="+mn-ea"/>
                <a:cs typeface="+mn-cs"/>
              </a:rPr>
              <a:t>Semaglutide</a:t>
            </a:r>
            <a:r>
              <a:rPr kumimoji="0" lang="it-IT" sz="1600" b="0" i="0" u="none" strike="noStrike" kern="0" cap="none" spc="0" normalizeH="0" baseline="0" noProof="0" dirty="0">
                <a:ln>
                  <a:noFill/>
                </a:ln>
                <a:solidFill>
                  <a:srgbClr val="000000"/>
                </a:solidFill>
                <a:effectLst/>
                <a:uLnTx/>
                <a:uFillTx/>
                <a:ea typeface="+mn-ea"/>
                <a:cs typeface="+mn-cs"/>
              </a:rPr>
              <a:t> VS Exenatide</a:t>
            </a:r>
          </a:p>
          <a:p>
            <a:pPr marL="0" marR="0" lvl="0" indent="0" defTabSz="457200" eaLnBrk="1" fontAlgn="auto" latinLnBrk="0" hangingPunct="1">
              <a:lnSpc>
                <a:spcPct val="100000"/>
              </a:lnSpc>
              <a:spcBef>
                <a:spcPts val="0"/>
              </a:spcBef>
              <a:spcAft>
                <a:spcPts val="0"/>
              </a:spcAft>
              <a:buClrTx/>
              <a:buSzTx/>
              <a:buFontTx/>
              <a:buNone/>
              <a:tabLst/>
              <a:defRPr/>
            </a:pPr>
            <a:r>
              <a:rPr kumimoji="0" lang="it-IT" sz="1600" b="1" i="0" u="none" strike="noStrike" kern="0" cap="none" spc="0" normalizeH="0" baseline="0" noProof="0" dirty="0">
                <a:ln>
                  <a:noFill/>
                </a:ln>
                <a:solidFill>
                  <a:srgbClr val="E48312">
                    <a:lumMod val="75000"/>
                  </a:srgbClr>
                </a:solidFill>
                <a:effectLst/>
                <a:uLnTx/>
                <a:uFillTx/>
                <a:ea typeface="+mn-ea"/>
                <a:cs typeface="+mn-cs"/>
              </a:rPr>
              <a:t>SUSTAIN 4</a:t>
            </a:r>
            <a:r>
              <a:rPr kumimoji="0" lang="it-IT" sz="1600" b="0" i="0" u="none" strike="noStrike" kern="0" cap="none" spc="0" normalizeH="0" baseline="0" noProof="0" dirty="0">
                <a:ln>
                  <a:noFill/>
                </a:ln>
                <a:solidFill>
                  <a:srgbClr val="E48312">
                    <a:lumMod val="75000"/>
                  </a:srgbClr>
                </a:solidFill>
                <a:effectLst/>
                <a:uLnTx/>
                <a:uFillTx/>
                <a:ea typeface="+mn-ea"/>
                <a:cs typeface="+mn-cs"/>
              </a:rPr>
              <a:t>: </a:t>
            </a:r>
            <a:r>
              <a:rPr kumimoji="0" lang="it-IT" sz="1600" b="0" i="0" u="none" strike="noStrike" kern="0" cap="none" spc="0" normalizeH="0" baseline="0" noProof="0" dirty="0" err="1">
                <a:ln>
                  <a:noFill/>
                </a:ln>
                <a:solidFill>
                  <a:srgbClr val="000000"/>
                </a:solidFill>
                <a:effectLst/>
                <a:uLnTx/>
                <a:uFillTx/>
                <a:ea typeface="+mn-ea"/>
                <a:cs typeface="+mn-cs"/>
              </a:rPr>
              <a:t>Semaglutide</a:t>
            </a:r>
            <a:r>
              <a:rPr kumimoji="0" lang="it-IT" sz="1600" b="0" i="0" u="none" strike="noStrike" kern="0" cap="none" spc="0" normalizeH="0" baseline="0" noProof="0" dirty="0">
                <a:ln>
                  <a:noFill/>
                </a:ln>
                <a:solidFill>
                  <a:srgbClr val="000000"/>
                </a:solidFill>
                <a:effectLst/>
                <a:uLnTx/>
                <a:uFillTx/>
                <a:ea typeface="+mn-ea"/>
                <a:cs typeface="+mn-cs"/>
              </a:rPr>
              <a:t> VS </a:t>
            </a:r>
            <a:r>
              <a:rPr kumimoji="0" lang="it-IT" sz="1600" b="0" i="0" u="none" strike="noStrike" kern="0" cap="none" spc="0" normalizeH="0" baseline="0" noProof="0" dirty="0" err="1">
                <a:ln>
                  <a:noFill/>
                </a:ln>
                <a:solidFill>
                  <a:srgbClr val="000000"/>
                </a:solidFill>
                <a:effectLst/>
                <a:uLnTx/>
                <a:uFillTx/>
                <a:ea typeface="+mn-ea"/>
                <a:cs typeface="+mn-cs"/>
              </a:rPr>
              <a:t>Basal</a:t>
            </a:r>
            <a:r>
              <a:rPr kumimoji="0" lang="it-IT" sz="1600" b="0" i="0" u="none" strike="noStrike" kern="0" cap="none" spc="0" normalizeH="0" baseline="0" noProof="0" dirty="0">
                <a:ln>
                  <a:noFill/>
                </a:ln>
                <a:solidFill>
                  <a:srgbClr val="000000"/>
                </a:solidFill>
                <a:effectLst/>
                <a:uLnTx/>
                <a:uFillTx/>
                <a:ea typeface="+mn-ea"/>
                <a:cs typeface="+mn-cs"/>
              </a:rPr>
              <a:t> </a:t>
            </a:r>
            <a:r>
              <a:rPr kumimoji="0" lang="it-IT" sz="1600" b="0" i="0" u="none" strike="noStrike" kern="0" cap="none" spc="0" normalizeH="0" baseline="0" noProof="0" dirty="0" err="1">
                <a:ln>
                  <a:noFill/>
                </a:ln>
                <a:solidFill>
                  <a:srgbClr val="000000"/>
                </a:solidFill>
                <a:effectLst/>
                <a:uLnTx/>
                <a:uFillTx/>
                <a:ea typeface="+mn-ea"/>
                <a:cs typeface="+mn-cs"/>
              </a:rPr>
              <a:t>Insulin</a:t>
            </a:r>
            <a:endParaRPr kumimoji="0" lang="it-IT" sz="1600" b="0" i="0" u="none" strike="noStrike" kern="0" cap="none" spc="0" normalizeH="0" baseline="0" noProof="0" dirty="0">
              <a:ln>
                <a:noFill/>
              </a:ln>
              <a:solidFill>
                <a:srgbClr val="000000"/>
              </a:solidFill>
              <a:effectLst/>
              <a:uLnTx/>
              <a:uFillTx/>
              <a:ea typeface="+mn-ea"/>
              <a:cs typeface="+mn-cs"/>
            </a:endParaRPr>
          </a:p>
          <a:p>
            <a:pPr marL="0" marR="0" lvl="0" indent="0" defTabSz="457200" eaLnBrk="1" fontAlgn="auto" latinLnBrk="0" hangingPunct="1">
              <a:lnSpc>
                <a:spcPct val="100000"/>
              </a:lnSpc>
              <a:spcBef>
                <a:spcPts val="0"/>
              </a:spcBef>
              <a:spcAft>
                <a:spcPts val="0"/>
              </a:spcAft>
              <a:buClrTx/>
              <a:buSzTx/>
              <a:buFontTx/>
              <a:buNone/>
              <a:tabLst/>
              <a:defRPr/>
            </a:pPr>
            <a:r>
              <a:rPr kumimoji="0" lang="it-IT" sz="1600" b="1" i="0" u="none" strike="noStrike" kern="0" cap="none" spc="0" normalizeH="0" baseline="0" noProof="0" dirty="0">
                <a:ln>
                  <a:noFill/>
                </a:ln>
                <a:solidFill>
                  <a:srgbClr val="E48312">
                    <a:lumMod val="75000"/>
                  </a:srgbClr>
                </a:solidFill>
                <a:effectLst/>
                <a:uLnTx/>
                <a:uFillTx/>
                <a:ea typeface="+mn-ea"/>
                <a:cs typeface="+mn-cs"/>
              </a:rPr>
              <a:t>SUSTAIN 5:</a:t>
            </a:r>
            <a:r>
              <a:rPr kumimoji="0" lang="it-IT" sz="1600" b="0" i="0" u="none" strike="noStrike" kern="0" cap="none" spc="0" normalizeH="0" baseline="0" noProof="0" dirty="0">
                <a:ln>
                  <a:noFill/>
                </a:ln>
                <a:solidFill>
                  <a:srgbClr val="000000"/>
                </a:solidFill>
                <a:effectLst/>
                <a:uLnTx/>
                <a:uFillTx/>
                <a:ea typeface="+mn-ea"/>
                <a:cs typeface="+mn-cs"/>
              </a:rPr>
              <a:t> </a:t>
            </a:r>
            <a:r>
              <a:rPr kumimoji="0" lang="it-IT" sz="1600" b="0" i="0" u="none" strike="noStrike" kern="0" cap="none" spc="0" normalizeH="0" baseline="0" noProof="0" dirty="0" err="1">
                <a:ln>
                  <a:noFill/>
                </a:ln>
                <a:solidFill>
                  <a:srgbClr val="000000"/>
                </a:solidFill>
                <a:effectLst/>
                <a:uLnTx/>
                <a:uFillTx/>
                <a:ea typeface="+mn-ea"/>
                <a:cs typeface="+mn-cs"/>
              </a:rPr>
              <a:t>Semaglutide</a:t>
            </a:r>
            <a:endParaRPr kumimoji="0" lang="it-IT" sz="1600" b="0" i="0" u="none" strike="noStrike" kern="0" cap="none" spc="0" normalizeH="0" baseline="0" noProof="0" dirty="0">
              <a:ln>
                <a:noFill/>
              </a:ln>
              <a:solidFill>
                <a:srgbClr val="000000"/>
              </a:solidFill>
              <a:effectLst/>
              <a:uLnTx/>
              <a:uFillTx/>
              <a:ea typeface="+mn-ea"/>
              <a:cs typeface="+mn-cs"/>
            </a:endParaRPr>
          </a:p>
          <a:p>
            <a:pPr marL="0" marR="0" lvl="0" indent="0" defTabSz="457200" eaLnBrk="1" fontAlgn="auto" latinLnBrk="0" hangingPunct="1">
              <a:lnSpc>
                <a:spcPct val="100000"/>
              </a:lnSpc>
              <a:spcBef>
                <a:spcPts val="0"/>
              </a:spcBef>
              <a:spcAft>
                <a:spcPts val="0"/>
              </a:spcAft>
              <a:buClrTx/>
              <a:buSzTx/>
              <a:buFontTx/>
              <a:buNone/>
              <a:tabLst/>
              <a:defRPr/>
            </a:pPr>
            <a:r>
              <a:rPr kumimoji="0" lang="it-IT" sz="1600" b="1" i="0" u="none" strike="noStrike" kern="0" cap="none" spc="0" normalizeH="0" baseline="0" noProof="0" dirty="0">
                <a:ln>
                  <a:noFill/>
                </a:ln>
                <a:solidFill>
                  <a:srgbClr val="E48312">
                    <a:lumMod val="75000"/>
                  </a:srgbClr>
                </a:solidFill>
                <a:effectLst/>
                <a:uLnTx/>
                <a:uFillTx/>
                <a:ea typeface="+mn-ea"/>
                <a:cs typeface="+mn-cs"/>
              </a:rPr>
              <a:t>SUSTAIN 7:</a:t>
            </a:r>
            <a:r>
              <a:rPr kumimoji="0" lang="it-IT" sz="1600" b="0" i="0" u="none" strike="noStrike" kern="0" cap="none" spc="0" normalizeH="0" baseline="0" noProof="0" dirty="0">
                <a:ln>
                  <a:noFill/>
                </a:ln>
                <a:solidFill>
                  <a:srgbClr val="000000"/>
                </a:solidFill>
                <a:effectLst/>
                <a:uLnTx/>
                <a:uFillTx/>
                <a:ea typeface="+mn-ea"/>
                <a:cs typeface="+mn-cs"/>
              </a:rPr>
              <a:t> </a:t>
            </a:r>
            <a:r>
              <a:rPr kumimoji="0" lang="it-IT" sz="1600" b="0" i="0" u="none" strike="noStrike" kern="0" cap="none" spc="0" normalizeH="0" baseline="0" noProof="0" dirty="0" err="1">
                <a:ln>
                  <a:noFill/>
                </a:ln>
                <a:solidFill>
                  <a:srgbClr val="000000"/>
                </a:solidFill>
                <a:effectLst/>
                <a:uLnTx/>
                <a:uFillTx/>
                <a:ea typeface="+mn-ea"/>
                <a:cs typeface="+mn-cs"/>
              </a:rPr>
              <a:t>Semaglutide</a:t>
            </a:r>
            <a:r>
              <a:rPr kumimoji="0" lang="it-IT" sz="1600" b="0" i="0" u="none" strike="noStrike" kern="0" cap="none" spc="0" normalizeH="0" baseline="0" noProof="0" dirty="0">
                <a:ln>
                  <a:noFill/>
                </a:ln>
                <a:solidFill>
                  <a:srgbClr val="000000"/>
                </a:solidFill>
                <a:effectLst/>
                <a:uLnTx/>
                <a:uFillTx/>
                <a:ea typeface="+mn-ea"/>
                <a:cs typeface="+mn-cs"/>
              </a:rPr>
              <a:t> VS </a:t>
            </a:r>
            <a:r>
              <a:rPr kumimoji="0" lang="it-IT" sz="1600" b="0" i="0" u="none" strike="noStrike" kern="0" cap="none" spc="0" normalizeH="0" baseline="0" noProof="0" dirty="0" err="1">
                <a:ln>
                  <a:noFill/>
                </a:ln>
                <a:solidFill>
                  <a:srgbClr val="000000"/>
                </a:solidFill>
                <a:effectLst/>
                <a:uLnTx/>
                <a:uFillTx/>
                <a:ea typeface="+mn-ea"/>
                <a:cs typeface="+mn-cs"/>
              </a:rPr>
              <a:t>Dulaglutide</a:t>
            </a:r>
            <a:endParaRPr kumimoji="0" lang="it-IT" sz="1600" b="0" i="0" u="none" strike="noStrike" kern="0" cap="none" spc="0" normalizeH="0" baseline="0" noProof="0" dirty="0">
              <a:ln>
                <a:noFill/>
              </a:ln>
              <a:solidFill>
                <a:srgbClr val="000000"/>
              </a:solidFill>
              <a:effectLst/>
              <a:uLnTx/>
              <a:uFillTx/>
              <a:ea typeface="+mn-ea"/>
              <a:cs typeface="+mn-cs"/>
            </a:endParaRPr>
          </a:p>
          <a:p>
            <a:pPr marL="0" marR="0" lvl="0" indent="0" defTabSz="457200" eaLnBrk="1" fontAlgn="auto" latinLnBrk="0" hangingPunct="1">
              <a:lnSpc>
                <a:spcPct val="100000"/>
              </a:lnSpc>
              <a:spcBef>
                <a:spcPts val="0"/>
              </a:spcBef>
              <a:spcAft>
                <a:spcPts val="0"/>
              </a:spcAft>
              <a:buClrTx/>
              <a:buSzTx/>
              <a:buFontTx/>
              <a:buNone/>
              <a:tabLst/>
              <a:defRPr/>
            </a:pPr>
            <a:r>
              <a:rPr kumimoji="0" lang="it-IT" sz="1600" b="1" i="0" u="none" strike="noStrike" kern="0" cap="none" spc="0" normalizeH="0" baseline="0" noProof="0" dirty="0">
                <a:ln>
                  <a:noFill/>
                </a:ln>
                <a:solidFill>
                  <a:srgbClr val="E48312">
                    <a:lumMod val="75000"/>
                  </a:srgbClr>
                </a:solidFill>
                <a:effectLst/>
                <a:highlight>
                  <a:srgbClr val="FFFF00"/>
                </a:highlight>
                <a:uLnTx/>
                <a:uFillTx/>
                <a:ea typeface="+mn-ea"/>
                <a:cs typeface="+mn-cs"/>
              </a:rPr>
              <a:t>SUSTAIN 6</a:t>
            </a:r>
            <a:r>
              <a:rPr kumimoji="0" lang="it-IT" sz="1600" b="0" i="0" u="none" strike="noStrike" kern="0" cap="none" spc="0" normalizeH="0" baseline="0" noProof="0" dirty="0">
                <a:ln>
                  <a:noFill/>
                </a:ln>
                <a:solidFill>
                  <a:srgbClr val="E48312">
                    <a:lumMod val="75000"/>
                  </a:srgbClr>
                </a:solidFill>
                <a:effectLst/>
                <a:highlight>
                  <a:srgbClr val="FFFF00"/>
                </a:highlight>
                <a:uLnTx/>
                <a:uFillTx/>
                <a:ea typeface="+mn-ea"/>
                <a:cs typeface="+mn-cs"/>
              </a:rPr>
              <a:t>:</a:t>
            </a:r>
            <a:r>
              <a:rPr kumimoji="0" lang="it-IT" sz="1600" b="0" i="0" u="none" strike="noStrike" kern="0" cap="none" spc="0" normalizeH="0" baseline="0" noProof="0" dirty="0">
                <a:ln>
                  <a:noFill/>
                </a:ln>
                <a:solidFill>
                  <a:srgbClr val="000000"/>
                </a:solidFill>
                <a:effectLst/>
                <a:highlight>
                  <a:srgbClr val="FFFF00"/>
                </a:highlight>
                <a:uLnTx/>
                <a:uFillTx/>
                <a:ea typeface="+mn-ea"/>
                <a:cs typeface="+mn-cs"/>
              </a:rPr>
              <a:t> </a:t>
            </a:r>
            <a:r>
              <a:rPr kumimoji="0" lang="it-IT" sz="1600" b="0" i="0" u="none" strike="noStrike" kern="0" cap="none" spc="0" normalizeH="0" baseline="0" noProof="0" dirty="0" err="1">
                <a:ln>
                  <a:noFill/>
                </a:ln>
                <a:solidFill>
                  <a:srgbClr val="000000"/>
                </a:solidFill>
                <a:effectLst/>
                <a:highlight>
                  <a:srgbClr val="FFFF00"/>
                </a:highlight>
                <a:uLnTx/>
                <a:uFillTx/>
                <a:ea typeface="+mn-ea"/>
                <a:cs typeface="+mn-cs"/>
              </a:rPr>
              <a:t>Semaglutide</a:t>
            </a:r>
            <a:r>
              <a:rPr kumimoji="0" lang="it-IT" sz="1600" b="0" i="0" u="none" strike="noStrike" kern="0" cap="none" spc="0" normalizeH="0" baseline="0" noProof="0" dirty="0">
                <a:ln>
                  <a:noFill/>
                </a:ln>
                <a:solidFill>
                  <a:srgbClr val="000000"/>
                </a:solidFill>
                <a:effectLst/>
                <a:highlight>
                  <a:srgbClr val="FFFF00"/>
                </a:highlight>
                <a:uLnTx/>
                <a:uFillTx/>
                <a:ea typeface="+mn-ea"/>
                <a:cs typeface="+mn-cs"/>
              </a:rPr>
              <a:t> VS placebo; </a:t>
            </a:r>
            <a:r>
              <a:rPr kumimoji="0" lang="it-IT" sz="1600" b="1" i="0" u="sng" strike="noStrike" kern="0" cap="none" spc="0" normalizeH="0" baseline="0" noProof="0" dirty="0" err="1">
                <a:ln>
                  <a:noFill/>
                </a:ln>
                <a:solidFill>
                  <a:srgbClr val="000000"/>
                </a:solidFill>
                <a:effectLst/>
                <a:highlight>
                  <a:srgbClr val="FFFF00"/>
                </a:highlight>
                <a:uLnTx/>
                <a:uFillTx/>
                <a:ea typeface="+mn-ea"/>
                <a:cs typeface="+mn-cs"/>
              </a:rPr>
              <a:t>primary</a:t>
            </a:r>
            <a:r>
              <a:rPr kumimoji="0" lang="it-IT" sz="1600" b="1" i="0" u="sng" strike="noStrike" kern="0" cap="none" spc="0" normalizeH="0" baseline="0" noProof="0" dirty="0">
                <a:ln>
                  <a:noFill/>
                </a:ln>
                <a:solidFill>
                  <a:srgbClr val="000000"/>
                </a:solidFill>
                <a:effectLst/>
                <a:highlight>
                  <a:srgbClr val="FFFF00"/>
                </a:highlight>
                <a:uLnTx/>
                <a:uFillTx/>
                <a:ea typeface="+mn-ea"/>
                <a:cs typeface="+mn-cs"/>
              </a:rPr>
              <a:t> endpoint </a:t>
            </a:r>
            <a:r>
              <a:rPr kumimoji="0" lang="it-IT" sz="1600" b="1" i="0" u="sng" strike="noStrike" kern="0" cap="none" spc="0" normalizeH="0" baseline="0" noProof="0" dirty="0" err="1">
                <a:ln>
                  <a:noFill/>
                </a:ln>
                <a:solidFill>
                  <a:srgbClr val="000000"/>
                </a:solidFill>
                <a:effectLst/>
                <a:highlight>
                  <a:srgbClr val="FFFF00"/>
                </a:highlight>
                <a:uLnTx/>
                <a:uFillTx/>
                <a:ea typeface="+mn-ea"/>
                <a:cs typeface="+mn-cs"/>
              </a:rPr>
              <a:t>MACEs</a:t>
            </a:r>
            <a:endParaRPr kumimoji="0" lang="it-IT" sz="1600" b="0" i="0" u="none" strike="noStrike" kern="0" cap="none" spc="0" normalizeH="0" baseline="0" noProof="0" dirty="0">
              <a:ln>
                <a:noFill/>
              </a:ln>
              <a:solidFill>
                <a:srgbClr val="000000"/>
              </a:solidFill>
              <a:effectLst/>
              <a:uLnTx/>
              <a:uFillTx/>
              <a:ea typeface="+mn-ea"/>
              <a:cs typeface="+mn-cs"/>
            </a:endParaRPr>
          </a:p>
        </p:txBody>
      </p:sp>
      <p:sp>
        <p:nvSpPr>
          <p:cNvPr id="9" name="Rettangolo con angoli arrotondati 8">
            <a:extLst>
              <a:ext uri="{FF2B5EF4-FFF2-40B4-BE49-F238E27FC236}">
                <a16:creationId xmlns:a16="http://schemas.microsoft.com/office/drawing/2014/main" id="{51C17FC0-C2B1-9518-3A0E-B86FFCFBA15F}"/>
              </a:ext>
            </a:extLst>
          </p:cNvPr>
          <p:cNvSpPr/>
          <p:nvPr/>
        </p:nvSpPr>
        <p:spPr>
          <a:xfrm>
            <a:off x="5613677" y="1970311"/>
            <a:ext cx="2174423" cy="4198930"/>
          </a:xfrm>
          <a:prstGeom prst="roundRect">
            <a:avLst/>
          </a:prstGeom>
          <a:noFill/>
          <a:ln w="15875" cap="flat" cmpd="sng" algn="ctr">
            <a:solidFill>
              <a:schemeClr val="accent1">
                <a:lumMod val="60000"/>
                <a:lumOff val="40000"/>
              </a:scheme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it-IT" sz="1800" b="0" i="0" u="none" strike="noStrike" kern="0" cap="none" spc="0" normalizeH="0" baseline="0" noProof="0" dirty="0" err="1">
                <a:ln>
                  <a:noFill/>
                </a:ln>
                <a:solidFill>
                  <a:srgbClr val="000000"/>
                </a:solidFill>
                <a:effectLst/>
                <a:uLnTx/>
                <a:uFillTx/>
                <a:ea typeface="+mn-ea"/>
                <a:cs typeface="+mn-cs"/>
              </a:rPr>
              <a:t>Semaglutide</a:t>
            </a:r>
            <a:r>
              <a:rPr kumimoji="0" lang="it-IT" sz="1800" b="0" i="0" u="none" strike="noStrike" kern="0" cap="none" spc="0" normalizeH="0" baseline="0" noProof="0" dirty="0">
                <a:ln>
                  <a:noFill/>
                </a:ln>
                <a:solidFill>
                  <a:srgbClr val="000000"/>
                </a:solidFill>
                <a:effectLst/>
                <a:uLnTx/>
                <a:uFillTx/>
                <a:ea typeface="+mn-ea"/>
                <a:cs typeface="+mn-cs"/>
              </a:rPr>
              <a:t> s.c. </a:t>
            </a:r>
          </a:p>
          <a:p>
            <a:pPr marL="0" marR="0" lvl="0" indent="0" algn="ctr" defTabSz="457200" eaLnBrk="1" fontAlgn="auto" latinLnBrk="0" hangingPunct="1">
              <a:lnSpc>
                <a:spcPct val="100000"/>
              </a:lnSpc>
              <a:spcBef>
                <a:spcPts val="0"/>
              </a:spcBef>
              <a:spcAft>
                <a:spcPts val="0"/>
              </a:spcAft>
              <a:buClrTx/>
              <a:buSzTx/>
              <a:buFontTx/>
              <a:buNone/>
              <a:tabLst/>
              <a:defRPr/>
            </a:pPr>
            <a:r>
              <a:rPr kumimoji="0" lang="it-IT" sz="1800" b="0" i="0" u="none" strike="noStrike" kern="0" cap="none" spc="0" normalizeH="0" baseline="0" noProof="0" dirty="0">
                <a:ln>
                  <a:noFill/>
                </a:ln>
                <a:solidFill>
                  <a:srgbClr val="000000"/>
                </a:solidFill>
                <a:effectLst/>
                <a:uLnTx/>
                <a:uFillTx/>
                <a:ea typeface="+mn-ea"/>
                <a:cs typeface="+mn-cs"/>
              </a:rPr>
              <a:t>2 mg/ 1 volta a set</a:t>
            </a:r>
          </a:p>
          <a:p>
            <a:pPr marL="0" marR="0" lvl="0" indent="0" algn="ctr" defTabSz="457200" eaLnBrk="1" fontAlgn="auto" latinLnBrk="0" hangingPunct="1">
              <a:lnSpc>
                <a:spcPct val="100000"/>
              </a:lnSpc>
              <a:spcBef>
                <a:spcPts val="0"/>
              </a:spcBef>
              <a:spcAft>
                <a:spcPts val="0"/>
              </a:spcAft>
              <a:buClrTx/>
              <a:buSzTx/>
              <a:buFontTx/>
              <a:buNone/>
              <a:tabLst/>
              <a:defRPr/>
            </a:pPr>
            <a:r>
              <a:rPr kumimoji="0" lang="it-IT" sz="1800" b="0" i="0" u="none" strike="noStrike" kern="0" cap="none" spc="0" normalizeH="0" baseline="0" noProof="0" dirty="0">
                <a:ln>
                  <a:noFill/>
                </a:ln>
                <a:solidFill>
                  <a:srgbClr val="000000"/>
                </a:solidFill>
                <a:effectLst/>
                <a:uLnTx/>
                <a:uFillTx/>
                <a:ea typeface="+mn-ea"/>
                <a:cs typeface="+mn-cs"/>
              </a:rPr>
              <a:t>RCT a doppio cieco, caso-controllo in pazienti con DMT2 </a:t>
            </a:r>
          </a:p>
          <a:p>
            <a:pPr marL="0" marR="0" lvl="0" indent="0" algn="ctr" defTabSz="4572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dirty="0">
              <a:ln>
                <a:noFill/>
              </a:ln>
              <a:solidFill>
                <a:srgbClr val="000000"/>
              </a:solidFill>
              <a:effectLst/>
              <a:uLnTx/>
              <a:uFillTx/>
              <a:ea typeface="+mn-ea"/>
              <a:cs typeface="+mn-cs"/>
            </a:endParaRPr>
          </a:p>
          <a:p>
            <a:pPr marL="0" marR="0" lvl="0" indent="0" algn="ctr" defTabSz="457200" eaLnBrk="1" fontAlgn="auto" latinLnBrk="0" hangingPunct="1">
              <a:lnSpc>
                <a:spcPct val="100000"/>
              </a:lnSpc>
              <a:spcBef>
                <a:spcPts val="0"/>
              </a:spcBef>
              <a:spcAft>
                <a:spcPts val="0"/>
              </a:spcAft>
              <a:buClrTx/>
              <a:buSzTx/>
              <a:buFontTx/>
              <a:buNone/>
              <a:tabLst/>
              <a:defRPr/>
            </a:pPr>
            <a:r>
              <a:rPr kumimoji="0" lang="it-IT" sz="1800" b="1" i="1" u="none" strike="noStrike" kern="0" cap="none" spc="0" normalizeH="0" baseline="0" noProof="0" dirty="0" err="1">
                <a:ln>
                  <a:noFill/>
                </a:ln>
                <a:solidFill>
                  <a:srgbClr val="000000"/>
                </a:solidFill>
                <a:effectLst/>
                <a:uLnTx/>
                <a:uFillTx/>
                <a:ea typeface="+mn-ea"/>
                <a:cs typeface="+mn-cs"/>
              </a:rPr>
              <a:t>Endopoint</a:t>
            </a:r>
            <a:r>
              <a:rPr kumimoji="0" lang="it-IT" sz="1800" b="1" i="1" u="none" strike="noStrike" kern="0" cap="none" spc="0" normalizeH="0" baseline="0" noProof="0" dirty="0">
                <a:ln>
                  <a:noFill/>
                </a:ln>
                <a:solidFill>
                  <a:srgbClr val="000000"/>
                </a:solidFill>
                <a:effectLst/>
                <a:uLnTx/>
                <a:uFillTx/>
                <a:ea typeface="+mn-ea"/>
                <a:cs typeface="+mn-cs"/>
              </a:rPr>
              <a:t> primario</a:t>
            </a:r>
            <a:r>
              <a:rPr kumimoji="0" lang="it-IT" sz="1800" b="0" i="0" u="none" strike="noStrike" kern="0" cap="none" spc="0" normalizeH="0" baseline="0" noProof="0" dirty="0">
                <a:ln>
                  <a:noFill/>
                </a:ln>
                <a:solidFill>
                  <a:srgbClr val="000000"/>
                </a:solidFill>
                <a:effectLst/>
                <a:uLnTx/>
                <a:uFillTx/>
                <a:ea typeface="+mn-ea"/>
                <a:cs typeface="+mn-cs"/>
              </a:rPr>
              <a:t>: riduzione di HbA1c in 40 settimane</a:t>
            </a:r>
          </a:p>
          <a:p>
            <a:pPr marL="0" marR="0" lvl="0" indent="0" algn="ctr" defTabSz="4572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dirty="0">
              <a:ln>
                <a:noFill/>
              </a:ln>
              <a:solidFill>
                <a:srgbClr val="000000"/>
              </a:solidFill>
              <a:effectLst/>
              <a:uLnTx/>
              <a:uFillTx/>
              <a:latin typeface="Calibri" panose="020F0502020204030204"/>
              <a:ea typeface="+mn-ea"/>
              <a:cs typeface="+mn-cs"/>
            </a:endParaRPr>
          </a:p>
        </p:txBody>
      </p:sp>
      <p:sp>
        <p:nvSpPr>
          <p:cNvPr id="10" name="Rettangolo con angoli arrotondati 9">
            <a:extLst>
              <a:ext uri="{FF2B5EF4-FFF2-40B4-BE49-F238E27FC236}">
                <a16:creationId xmlns:a16="http://schemas.microsoft.com/office/drawing/2014/main" id="{5307E2E2-78C1-0F05-D0CA-79162C0EE1E5}"/>
              </a:ext>
            </a:extLst>
          </p:cNvPr>
          <p:cNvSpPr/>
          <p:nvPr/>
        </p:nvSpPr>
        <p:spPr>
          <a:xfrm>
            <a:off x="9296400" y="1970311"/>
            <a:ext cx="2122714" cy="3831771"/>
          </a:xfrm>
          <a:prstGeom prst="roundRect">
            <a:avLst/>
          </a:prstGeom>
          <a:solidFill>
            <a:sysClr val="window" lastClr="FFFFFF"/>
          </a:solidFill>
          <a:ln w="15875" cap="flat" cmpd="sng" algn="ctr">
            <a:solidFill>
              <a:schemeClr val="accent4">
                <a:lumMod val="75000"/>
              </a:scheme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it-IT" sz="1800" b="0" i="0" u="none" strike="noStrike" kern="0" cap="none" spc="0" normalizeH="0" baseline="0" noProof="0" dirty="0">
                <a:ln>
                  <a:noFill/>
                </a:ln>
                <a:solidFill>
                  <a:srgbClr val="000000"/>
                </a:solidFill>
                <a:effectLst/>
                <a:uLnTx/>
                <a:uFillTx/>
                <a:ea typeface="+mn-ea"/>
                <a:cs typeface="+mn-cs"/>
              </a:rPr>
              <a:t>Semaglutide orale 50 mg/die </a:t>
            </a:r>
          </a:p>
          <a:p>
            <a:pPr marL="0" marR="0" lvl="0" indent="0" algn="ctr" defTabSz="4572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dirty="0">
              <a:ln>
                <a:noFill/>
              </a:ln>
              <a:solidFill>
                <a:srgbClr val="000000"/>
              </a:solidFill>
              <a:effectLst/>
              <a:uLnTx/>
              <a:uFillTx/>
              <a:ea typeface="+mn-ea"/>
              <a:cs typeface="+mn-cs"/>
            </a:endParaRPr>
          </a:p>
          <a:p>
            <a:pPr marL="0" marR="0" lvl="0" indent="0" algn="ctr" defTabSz="457200" eaLnBrk="1" fontAlgn="auto" latinLnBrk="0" hangingPunct="1">
              <a:lnSpc>
                <a:spcPct val="100000"/>
              </a:lnSpc>
              <a:spcBef>
                <a:spcPts val="0"/>
              </a:spcBef>
              <a:spcAft>
                <a:spcPts val="0"/>
              </a:spcAft>
              <a:buClrTx/>
              <a:buSzTx/>
              <a:buFontTx/>
              <a:buNone/>
              <a:tabLst/>
              <a:defRPr/>
            </a:pPr>
            <a:r>
              <a:rPr kumimoji="0" lang="it-IT" sz="1800" b="0" i="0" u="none" strike="noStrike" kern="0" cap="none" spc="0" normalizeH="0" baseline="0" noProof="0" dirty="0">
                <a:ln>
                  <a:noFill/>
                </a:ln>
                <a:solidFill>
                  <a:srgbClr val="000000"/>
                </a:solidFill>
                <a:effectLst/>
                <a:uLnTx/>
                <a:uFillTx/>
                <a:ea typeface="+mn-ea"/>
                <a:cs typeface="+mn-cs"/>
              </a:rPr>
              <a:t>RCT a doppio cieco, caso-controllo</a:t>
            </a:r>
          </a:p>
          <a:p>
            <a:pPr marL="0" marR="0" lvl="0" indent="0" algn="ctr" defTabSz="457200" eaLnBrk="1" fontAlgn="auto" latinLnBrk="0" hangingPunct="1">
              <a:lnSpc>
                <a:spcPct val="100000"/>
              </a:lnSpc>
              <a:spcBef>
                <a:spcPts val="0"/>
              </a:spcBef>
              <a:spcAft>
                <a:spcPts val="0"/>
              </a:spcAft>
              <a:buClrTx/>
              <a:buSzTx/>
              <a:buFontTx/>
              <a:buNone/>
              <a:tabLst/>
              <a:defRPr/>
            </a:pPr>
            <a:r>
              <a:rPr kumimoji="0" lang="it-IT" sz="1800" b="1" i="1" u="none" strike="noStrike" kern="0" cap="none" spc="0" normalizeH="0" baseline="0" noProof="0" dirty="0" err="1">
                <a:ln>
                  <a:noFill/>
                </a:ln>
                <a:solidFill>
                  <a:srgbClr val="000000"/>
                </a:solidFill>
                <a:effectLst/>
                <a:uLnTx/>
                <a:uFillTx/>
                <a:ea typeface="+mn-ea"/>
                <a:cs typeface="+mn-cs"/>
              </a:rPr>
              <a:t>Endopoint</a:t>
            </a:r>
            <a:r>
              <a:rPr kumimoji="0" lang="it-IT" sz="1800" b="1" i="1" u="none" strike="noStrike" kern="0" cap="none" spc="0" normalizeH="0" baseline="0" noProof="0" dirty="0">
                <a:ln>
                  <a:noFill/>
                </a:ln>
                <a:solidFill>
                  <a:srgbClr val="000000"/>
                </a:solidFill>
                <a:effectLst/>
                <a:uLnTx/>
                <a:uFillTx/>
                <a:ea typeface="+mn-ea"/>
                <a:cs typeface="+mn-cs"/>
              </a:rPr>
              <a:t> primario</a:t>
            </a:r>
            <a:r>
              <a:rPr kumimoji="0" lang="it-IT" sz="1800" b="0" i="0" u="none" strike="noStrike" kern="0" cap="none" spc="0" normalizeH="0" baseline="0" noProof="0" dirty="0">
                <a:ln>
                  <a:noFill/>
                </a:ln>
                <a:solidFill>
                  <a:srgbClr val="000000"/>
                </a:solidFill>
                <a:effectLst/>
                <a:uLnTx/>
                <a:uFillTx/>
                <a:ea typeface="+mn-ea"/>
                <a:cs typeface="+mn-cs"/>
              </a:rPr>
              <a:t>: riduzione del peso in 68 settimane</a:t>
            </a:r>
          </a:p>
          <a:p>
            <a:pPr marL="0" marR="0" lvl="0" indent="0" algn="ctr" defTabSz="4572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dirty="0">
              <a:ln>
                <a:noFill/>
              </a:ln>
              <a:solidFill>
                <a:srgbClr val="000000"/>
              </a:solidFill>
              <a:effectLst/>
              <a:uLnTx/>
              <a:uFillTx/>
              <a:ea typeface="+mn-ea"/>
              <a:cs typeface="+mn-cs"/>
            </a:endParaRPr>
          </a:p>
          <a:p>
            <a:pPr marL="0" marR="0" lvl="0" indent="0" algn="ctr" defTabSz="4572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dirty="0">
              <a:ln>
                <a:noFill/>
              </a:ln>
              <a:solidFill>
                <a:srgbClr val="000000"/>
              </a:solidFill>
              <a:effectLst/>
              <a:uLnTx/>
              <a:uFillTx/>
              <a:latin typeface="Calibri" panose="020F0502020204030204"/>
              <a:ea typeface="+mn-ea"/>
              <a:cs typeface="+mn-cs"/>
            </a:endParaRPr>
          </a:p>
        </p:txBody>
      </p:sp>
      <p:pic>
        <p:nvPicPr>
          <p:cNvPr id="11" name="Immagine 10">
            <a:extLst>
              <a:ext uri="{FF2B5EF4-FFF2-40B4-BE49-F238E27FC236}">
                <a16:creationId xmlns:a16="http://schemas.microsoft.com/office/drawing/2014/main" id="{EEB5EFAB-3003-EE7B-90FB-5936B1F06AC2}"/>
              </a:ext>
            </a:extLst>
          </p:cNvPr>
          <p:cNvPicPr>
            <a:picLocks noChangeAspect="1"/>
          </p:cNvPicPr>
          <p:nvPr/>
        </p:nvPicPr>
        <p:blipFill>
          <a:blip r:embed="rId3"/>
          <a:srcRect b="8684"/>
          <a:stretch>
            <a:fillRect/>
          </a:stretch>
        </p:blipFill>
        <p:spPr>
          <a:xfrm rot="5400000">
            <a:off x="-489765" y="3148832"/>
            <a:ext cx="3601367" cy="2077552"/>
          </a:xfrm>
          <a:prstGeom prst="rect">
            <a:avLst/>
          </a:prstGeom>
        </p:spPr>
      </p:pic>
      <p:pic>
        <p:nvPicPr>
          <p:cNvPr id="12" name="Immagine 11">
            <a:extLst>
              <a:ext uri="{FF2B5EF4-FFF2-40B4-BE49-F238E27FC236}">
                <a16:creationId xmlns:a16="http://schemas.microsoft.com/office/drawing/2014/main" id="{658E4278-28A2-D28B-D75B-A0CB56A085B9}"/>
              </a:ext>
            </a:extLst>
          </p:cNvPr>
          <p:cNvPicPr>
            <a:picLocks noChangeAspect="1"/>
          </p:cNvPicPr>
          <p:nvPr/>
        </p:nvPicPr>
        <p:blipFill>
          <a:blip r:embed="rId4"/>
          <a:stretch>
            <a:fillRect/>
          </a:stretch>
        </p:blipFill>
        <p:spPr>
          <a:xfrm>
            <a:off x="7963372" y="5103238"/>
            <a:ext cx="1878933" cy="1232245"/>
          </a:xfrm>
          <a:prstGeom prst="rect">
            <a:avLst/>
          </a:prstGeom>
        </p:spPr>
      </p:pic>
    </p:spTree>
    <p:extLst>
      <p:ext uri="{BB962C8B-B14F-4D97-AF65-F5344CB8AC3E}">
        <p14:creationId xmlns:p14="http://schemas.microsoft.com/office/powerpoint/2010/main" val="23869272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97C6C9-3282-B184-A8AB-EA8D9B471DFF}"/>
            </a:ext>
          </a:extLst>
        </p:cNvPr>
        <p:cNvGrpSpPr/>
        <p:nvPr/>
      </p:nvGrpSpPr>
      <p:grpSpPr>
        <a:xfrm>
          <a:off x="0" y="0"/>
          <a:ext cx="0" cy="0"/>
          <a:chOff x="0" y="0"/>
          <a:chExt cx="0" cy="0"/>
        </a:xfrm>
      </p:grpSpPr>
      <p:sp>
        <p:nvSpPr>
          <p:cNvPr id="5" name="CasellaDiTesto 4">
            <a:extLst>
              <a:ext uri="{FF2B5EF4-FFF2-40B4-BE49-F238E27FC236}">
                <a16:creationId xmlns:a16="http://schemas.microsoft.com/office/drawing/2014/main" id="{B58A4FFB-F8D6-EE63-C8D9-4EEFAB420C10}"/>
              </a:ext>
            </a:extLst>
          </p:cNvPr>
          <p:cNvSpPr txBox="1"/>
          <p:nvPr/>
        </p:nvSpPr>
        <p:spPr>
          <a:xfrm>
            <a:off x="119741" y="6388119"/>
            <a:ext cx="12072257" cy="415498"/>
          </a:xfrm>
          <a:prstGeom prst="rect">
            <a:avLst/>
          </a:prstGeom>
          <a:noFill/>
        </p:spPr>
        <p:txBody>
          <a:bodyPr wrap="square" rtlCol="0">
            <a:spAutoFit/>
          </a:bodyPr>
          <a:lstStyle/>
          <a:p>
            <a:pPr algn="just" defTabSz="457200"/>
            <a:r>
              <a:rPr lang="it-IT" sz="1050" dirty="0" err="1">
                <a:solidFill>
                  <a:srgbClr val="212121"/>
                </a:solidFill>
                <a:latin typeface="BlinkMacSystemFont"/>
              </a:rPr>
              <a:t>Aroda</a:t>
            </a:r>
            <a:r>
              <a:rPr lang="it-IT" sz="1050" dirty="0">
                <a:solidFill>
                  <a:srgbClr val="212121"/>
                </a:solidFill>
                <a:latin typeface="BlinkMacSystemFont"/>
              </a:rPr>
              <a:t> VR, </a:t>
            </a:r>
            <a:r>
              <a:rPr lang="it-IT" sz="1050" dirty="0" err="1">
                <a:solidFill>
                  <a:srgbClr val="212121"/>
                </a:solidFill>
                <a:latin typeface="BlinkMacSystemFont"/>
              </a:rPr>
              <a:t>Ahmann</a:t>
            </a:r>
            <a:r>
              <a:rPr lang="it-IT" sz="1050" dirty="0">
                <a:solidFill>
                  <a:srgbClr val="212121"/>
                </a:solidFill>
                <a:latin typeface="BlinkMacSystemFont"/>
              </a:rPr>
              <a:t> A, </a:t>
            </a:r>
            <a:r>
              <a:rPr lang="it-IT" sz="1050" dirty="0" err="1">
                <a:solidFill>
                  <a:srgbClr val="212121"/>
                </a:solidFill>
                <a:latin typeface="BlinkMacSystemFont"/>
              </a:rPr>
              <a:t>Cariou</a:t>
            </a:r>
            <a:r>
              <a:rPr lang="it-IT" sz="1050" dirty="0">
                <a:solidFill>
                  <a:srgbClr val="212121"/>
                </a:solidFill>
                <a:latin typeface="BlinkMacSystemFont"/>
              </a:rPr>
              <a:t> B, Chow F, Davies MJ, </a:t>
            </a:r>
            <a:r>
              <a:rPr lang="it-IT" sz="1050" dirty="0" err="1">
                <a:solidFill>
                  <a:srgbClr val="212121"/>
                </a:solidFill>
                <a:latin typeface="BlinkMacSystemFont"/>
              </a:rPr>
              <a:t>Jódar</a:t>
            </a:r>
            <a:r>
              <a:rPr lang="it-IT" sz="1050" dirty="0">
                <a:solidFill>
                  <a:srgbClr val="212121"/>
                </a:solidFill>
                <a:latin typeface="BlinkMacSystemFont"/>
              </a:rPr>
              <a:t> E, Mehta R, Woo V, </a:t>
            </a:r>
            <a:r>
              <a:rPr lang="it-IT" sz="1050" dirty="0" err="1">
                <a:solidFill>
                  <a:srgbClr val="212121"/>
                </a:solidFill>
                <a:latin typeface="BlinkMacSystemFont"/>
              </a:rPr>
              <a:t>Lingvay</a:t>
            </a:r>
            <a:r>
              <a:rPr lang="it-IT" sz="1050" dirty="0">
                <a:solidFill>
                  <a:srgbClr val="212121"/>
                </a:solidFill>
                <a:latin typeface="BlinkMacSystemFont"/>
              </a:rPr>
              <a:t> I. Comparative </a:t>
            </a:r>
            <a:r>
              <a:rPr lang="it-IT" sz="1050" dirty="0" err="1">
                <a:solidFill>
                  <a:srgbClr val="212121"/>
                </a:solidFill>
                <a:latin typeface="BlinkMacSystemFont"/>
              </a:rPr>
              <a:t>efficacy</a:t>
            </a:r>
            <a:r>
              <a:rPr lang="it-IT" sz="1050" dirty="0">
                <a:solidFill>
                  <a:srgbClr val="212121"/>
                </a:solidFill>
                <a:latin typeface="BlinkMacSystemFont"/>
              </a:rPr>
              <a:t>, </a:t>
            </a:r>
            <a:r>
              <a:rPr lang="it-IT" sz="1050" dirty="0" err="1">
                <a:solidFill>
                  <a:srgbClr val="212121"/>
                </a:solidFill>
                <a:latin typeface="BlinkMacSystemFont"/>
              </a:rPr>
              <a:t>safety</a:t>
            </a:r>
            <a:r>
              <a:rPr lang="it-IT" sz="1050" dirty="0">
                <a:solidFill>
                  <a:srgbClr val="212121"/>
                </a:solidFill>
                <a:latin typeface="BlinkMacSystemFont"/>
              </a:rPr>
              <a:t>, and </a:t>
            </a:r>
            <a:r>
              <a:rPr lang="it-IT" sz="1050" dirty="0" err="1">
                <a:solidFill>
                  <a:srgbClr val="212121"/>
                </a:solidFill>
                <a:latin typeface="BlinkMacSystemFont"/>
              </a:rPr>
              <a:t>cardiovascular</a:t>
            </a:r>
            <a:r>
              <a:rPr lang="it-IT" sz="1050" dirty="0">
                <a:solidFill>
                  <a:srgbClr val="212121"/>
                </a:solidFill>
                <a:latin typeface="BlinkMacSystemFont"/>
              </a:rPr>
              <a:t> </a:t>
            </a:r>
            <a:r>
              <a:rPr lang="it-IT" sz="1050" dirty="0" err="1">
                <a:solidFill>
                  <a:srgbClr val="212121"/>
                </a:solidFill>
                <a:latin typeface="BlinkMacSystemFont"/>
              </a:rPr>
              <a:t>outcomes</a:t>
            </a:r>
            <a:r>
              <a:rPr lang="it-IT" sz="1050" dirty="0">
                <a:solidFill>
                  <a:srgbClr val="212121"/>
                </a:solidFill>
                <a:latin typeface="BlinkMacSystemFont"/>
              </a:rPr>
              <a:t> with once-</a:t>
            </a:r>
            <a:r>
              <a:rPr lang="it-IT" sz="1050" dirty="0" err="1">
                <a:solidFill>
                  <a:srgbClr val="212121"/>
                </a:solidFill>
                <a:latin typeface="BlinkMacSystemFont"/>
              </a:rPr>
              <a:t>weekly</a:t>
            </a:r>
            <a:r>
              <a:rPr lang="it-IT" sz="1050" dirty="0">
                <a:solidFill>
                  <a:srgbClr val="212121"/>
                </a:solidFill>
                <a:latin typeface="BlinkMacSystemFont"/>
              </a:rPr>
              <a:t> </a:t>
            </a:r>
            <a:r>
              <a:rPr lang="it-IT" sz="1050" dirty="0" err="1">
                <a:solidFill>
                  <a:srgbClr val="212121"/>
                </a:solidFill>
                <a:latin typeface="BlinkMacSystemFont"/>
              </a:rPr>
              <a:t>subcutaneous</a:t>
            </a:r>
            <a:r>
              <a:rPr lang="it-IT" sz="1050" dirty="0">
                <a:solidFill>
                  <a:srgbClr val="212121"/>
                </a:solidFill>
                <a:latin typeface="BlinkMacSystemFont"/>
              </a:rPr>
              <a:t> </a:t>
            </a:r>
            <a:r>
              <a:rPr lang="it-IT" sz="1050" dirty="0" err="1">
                <a:solidFill>
                  <a:srgbClr val="212121"/>
                </a:solidFill>
                <a:latin typeface="BlinkMacSystemFont"/>
              </a:rPr>
              <a:t>semaglutide</a:t>
            </a:r>
            <a:r>
              <a:rPr lang="it-IT" sz="1050" dirty="0">
                <a:solidFill>
                  <a:srgbClr val="212121"/>
                </a:solidFill>
                <a:latin typeface="BlinkMacSystemFont"/>
              </a:rPr>
              <a:t> in the treatment of </a:t>
            </a:r>
            <a:r>
              <a:rPr lang="it-IT" sz="1050" dirty="0" err="1">
                <a:solidFill>
                  <a:srgbClr val="212121"/>
                </a:solidFill>
                <a:latin typeface="BlinkMacSystemFont"/>
              </a:rPr>
              <a:t>type</a:t>
            </a:r>
            <a:r>
              <a:rPr lang="it-IT" sz="1050" dirty="0">
                <a:solidFill>
                  <a:srgbClr val="212121"/>
                </a:solidFill>
                <a:latin typeface="BlinkMacSystemFont"/>
              </a:rPr>
              <a:t> 2 </a:t>
            </a:r>
            <a:r>
              <a:rPr lang="it-IT" sz="1050" dirty="0" err="1">
                <a:solidFill>
                  <a:srgbClr val="212121"/>
                </a:solidFill>
                <a:latin typeface="BlinkMacSystemFont"/>
              </a:rPr>
              <a:t>diabetes</a:t>
            </a:r>
            <a:r>
              <a:rPr lang="it-IT" sz="1050" dirty="0">
                <a:solidFill>
                  <a:srgbClr val="212121"/>
                </a:solidFill>
                <a:latin typeface="BlinkMacSystemFont"/>
              </a:rPr>
              <a:t>: Insights from the SUSTAIN 1-7 trials. </a:t>
            </a:r>
            <a:r>
              <a:rPr lang="it-IT" sz="1050" dirty="0" err="1">
                <a:solidFill>
                  <a:srgbClr val="212121"/>
                </a:solidFill>
                <a:latin typeface="BlinkMacSystemFont"/>
              </a:rPr>
              <a:t>Diabetes</a:t>
            </a:r>
            <a:r>
              <a:rPr lang="it-IT" sz="1050" dirty="0">
                <a:solidFill>
                  <a:srgbClr val="212121"/>
                </a:solidFill>
                <a:latin typeface="BlinkMacSystemFont"/>
              </a:rPr>
              <a:t> </a:t>
            </a:r>
            <a:r>
              <a:rPr lang="it-IT" sz="1050" dirty="0" err="1">
                <a:solidFill>
                  <a:srgbClr val="212121"/>
                </a:solidFill>
                <a:latin typeface="BlinkMacSystemFont"/>
              </a:rPr>
              <a:t>Metab</a:t>
            </a:r>
            <a:r>
              <a:rPr lang="it-IT" sz="1050" dirty="0">
                <a:solidFill>
                  <a:srgbClr val="212121"/>
                </a:solidFill>
                <a:latin typeface="BlinkMacSystemFont"/>
              </a:rPr>
              <a:t>. 2019 Oct;45(5):409-418. </a:t>
            </a:r>
            <a:r>
              <a:rPr lang="it-IT" sz="1050" dirty="0" err="1">
                <a:solidFill>
                  <a:srgbClr val="212121"/>
                </a:solidFill>
                <a:latin typeface="BlinkMacSystemFont"/>
              </a:rPr>
              <a:t>doi</a:t>
            </a:r>
            <a:r>
              <a:rPr lang="it-IT" sz="1050" dirty="0">
                <a:solidFill>
                  <a:srgbClr val="212121"/>
                </a:solidFill>
                <a:latin typeface="BlinkMacSystemFont"/>
              </a:rPr>
              <a:t>: 10.1016/j.diabet.2018.12.001. Epub 2019 </a:t>
            </a:r>
            <a:r>
              <a:rPr lang="it-IT" sz="1050" dirty="0" err="1">
                <a:solidFill>
                  <a:srgbClr val="212121"/>
                </a:solidFill>
                <a:latin typeface="BlinkMacSystemFont"/>
              </a:rPr>
              <a:t>Jan</a:t>
            </a:r>
            <a:r>
              <a:rPr lang="it-IT" sz="1050" dirty="0">
                <a:solidFill>
                  <a:srgbClr val="212121"/>
                </a:solidFill>
                <a:latin typeface="BlinkMacSystemFont"/>
              </a:rPr>
              <a:t> 4. PMID: 30615985.</a:t>
            </a:r>
            <a:endParaRPr lang="it-IT" sz="1050" dirty="0">
              <a:solidFill>
                <a:srgbClr val="000000"/>
              </a:solidFill>
              <a:latin typeface="Calibri Light" panose="020F0302020204030204"/>
            </a:endParaRPr>
          </a:p>
        </p:txBody>
      </p:sp>
      <p:pic>
        <p:nvPicPr>
          <p:cNvPr id="6" name="Immagine 5">
            <a:extLst>
              <a:ext uri="{FF2B5EF4-FFF2-40B4-BE49-F238E27FC236}">
                <a16:creationId xmlns:a16="http://schemas.microsoft.com/office/drawing/2014/main" id="{F6D9E0E8-46E1-882E-5E7D-DF43E6B8B9D0}"/>
              </a:ext>
            </a:extLst>
          </p:cNvPr>
          <p:cNvPicPr>
            <a:picLocks noChangeAspect="1"/>
          </p:cNvPicPr>
          <p:nvPr/>
        </p:nvPicPr>
        <p:blipFill>
          <a:blip r:embed="rId3"/>
          <a:srcRect l="2517" t="6150" r="8323"/>
          <a:stretch/>
        </p:blipFill>
        <p:spPr>
          <a:xfrm>
            <a:off x="239870" y="1083172"/>
            <a:ext cx="6672559" cy="5304947"/>
          </a:xfrm>
          <a:prstGeom prst="rect">
            <a:avLst/>
          </a:prstGeom>
        </p:spPr>
      </p:pic>
      <p:sp>
        <p:nvSpPr>
          <p:cNvPr id="7" name="Rettangolo con angoli arrotondati 6">
            <a:extLst>
              <a:ext uri="{FF2B5EF4-FFF2-40B4-BE49-F238E27FC236}">
                <a16:creationId xmlns:a16="http://schemas.microsoft.com/office/drawing/2014/main" id="{F6BA5803-8A1F-9CA9-B751-5E8351E44E02}"/>
              </a:ext>
            </a:extLst>
          </p:cNvPr>
          <p:cNvSpPr/>
          <p:nvPr/>
        </p:nvSpPr>
        <p:spPr>
          <a:xfrm>
            <a:off x="8502478" y="3211286"/>
            <a:ext cx="2427514" cy="914400"/>
          </a:xfrm>
          <a:prstGeom prst="roundRect">
            <a:avLst/>
          </a:prstGeom>
          <a:solidFill>
            <a:schemeClr val="tx2">
              <a:lumMod val="75000"/>
              <a:lumOff val="25000"/>
            </a:schemeClr>
          </a:solidFill>
          <a:ln w="15875" cap="flat" cmpd="sng" algn="ctr">
            <a:solidFill>
              <a:schemeClr val="tx2">
                <a:lumMod val="75000"/>
                <a:lumOff val="25000"/>
              </a:scheme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it-IT" sz="1800" b="1" i="0" u="none" strike="noStrike" kern="0" cap="none" spc="0" normalizeH="0" baseline="0" noProof="0" dirty="0">
                <a:ln>
                  <a:noFill/>
                </a:ln>
                <a:solidFill>
                  <a:prstClr val="white"/>
                </a:solidFill>
                <a:effectLst/>
                <a:uLnTx/>
                <a:uFillTx/>
                <a:ea typeface="+mn-ea"/>
                <a:cs typeface="+mn-cs"/>
              </a:rPr>
              <a:t>SUSTAIN 1-7</a:t>
            </a:r>
          </a:p>
        </p:txBody>
      </p:sp>
    </p:spTree>
    <p:extLst>
      <p:ext uri="{BB962C8B-B14F-4D97-AF65-F5344CB8AC3E}">
        <p14:creationId xmlns:p14="http://schemas.microsoft.com/office/powerpoint/2010/main" val="136459051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8E2A7E-94A4-5546-26D7-F72109E17DF0}"/>
            </a:ext>
          </a:extLst>
        </p:cNvPr>
        <p:cNvGrpSpPr/>
        <p:nvPr/>
      </p:nvGrpSpPr>
      <p:grpSpPr>
        <a:xfrm>
          <a:off x="0" y="0"/>
          <a:ext cx="0" cy="0"/>
          <a:chOff x="0" y="0"/>
          <a:chExt cx="0" cy="0"/>
        </a:xfrm>
      </p:grpSpPr>
      <p:sp>
        <p:nvSpPr>
          <p:cNvPr id="5" name="CasellaDiTesto 4">
            <a:extLst>
              <a:ext uri="{FF2B5EF4-FFF2-40B4-BE49-F238E27FC236}">
                <a16:creationId xmlns:a16="http://schemas.microsoft.com/office/drawing/2014/main" id="{2DE02F40-A1B4-DDBC-1256-882955ABBA23}"/>
              </a:ext>
            </a:extLst>
          </p:cNvPr>
          <p:cNvSpPr txBox="1"/>
          <p:nvPr/>
        </p:nvSpPr>
        <p:spPr>
          <a:xfrm>
            <a:off x="59871" y="6391093"/>
            <a:ext cx="12072257" cy="415498"/>
          </a:xfrm>
          <a:prstGeom prst="rect">
            <a:avLst/>
          </a:prstGeom>
          <a:noFill/>
        </p:spPr>
        <p:txBody>
          <a:bodyPr wrap="square" rtlCol="0">
            <a:spAutoFit/>
          </a:bodyPr>
          <a:lstStyle/>
          <a:p>
            <a:pPr algn="just" defTabSz="457200"/>
            <a:r>
              <a:rPr lang="it-IT" sz="1050" dirty="0" err="1">
                <a:solidFill>
                  <a:srgbClr val="212121"/>
                </a:solidFill>
                <a:latin typeface="BlinkMacSystemFont"/>
              </a:rPr>
              <a:t>Frías</a:t>
            </a:r>
            <a:r>
              <a:rPr lang="it-IT" sz="1050" dirty="0">
                <a:solidFill>
                  <a:srgbClr val="212121"/>
                </a:solidFill>
                <a:latin typeface="BlinkMacSystemFont"/>
              </a:rPr>
              <a:t> JP, Auerbach P, </a:t>
            </a:r>
            <a:r>
              <a:rPr lang="it-IT" sz="1050" dirty="0" err="1">
                <a:solidFill>
                  <a:srgbClr val="212121"/>
                </a:solidFill>
                <a:latin typeface="BlinkMacSystemFont"/>
              </a:rPr>
              <a:t>Bajaj</a:t>
            </a:r>
            <a:r>
              <a:rPr lang="it-IT" sz="1050" dirty="0">
                <a:solidFill>
                  <a:srgbClr val="212121"/>
                </a:solidFill>
                <a:latin typeface="BlinkMacSystemFont"/>
              </a:rPr>
              <a:t> HS, Fukushima Y, </a:t>
            </a:r>
            <a:r>
              <a:rPr lang="it-IT" sz="1050" dirty="0" err="1">
                <a:solidFill>
                  <a:srgbClr val="212121"/>
                </a:solidFill>
                <a:latin typeface="BlinkMacSystemFont"/>
              </a:rPr>
              <a:t>Lingvay</a:t>
            </a:r>
            <a:r>
              <a:rPr lang="it-IT" sz="1050" dirty="0">
                <a:solidFill>
                  <a:srgbClr val="212121"/>
                </a:solidFill>
                <a:latin typeface="BlinkMacSystemFont"/>
              </a:rPr>
              <a:t> I, </a:t>
            </a:r>
            <a:r>
              <a:rPr lang="it-IT" sz="1050" dirty="0" err="1">
                <a:solidFill>
                  <a:srgbClr val="212121"/>
                </a:solidFill>
                <a:latin typeface="BlinkMacSystemFont"/>
              </a:rPr>
              <a:t>Macura</a:t>
            </a:r>
            <a:r>
              <a:rPr lang="it-IT" sz="1050" dirty="0">
                <a:solidFill>
                  <a:srgbClr val="212121"/>
                </a:solidFill>
                <a:latin typeface="BlinkMacSystemFont"/>
              </a:rPr>
              <a:t> S, </a:t>
            </a:r>
            <a:r>
              <a:rPr lang="it-IT" sz="1050" dirty="0" err="1">
                <a:solidFill>
                  <a:srgbClr val="212121"/>
                </a:solidFill>
                <a:latin typeface="BlinkMacSystemFont"/>
              </a:rPr>
              <a:t>Søndergaard</a:t>
            </a:r>
            <a:r>
              <a:rPr lang="it-IT" sz="1050" dirty="0">
                <a:solidFill>
                  <a:srgbClr val="212121"/>
                </a:solidFill>
                <a:latin typeface="BlinkMacSystemFont"/>
              </a:rPr>
              <a:t> AL, </a:t>
            </a:r>
            <a:r>
              <a:rPr lang="it-IT" sz="1050" dirty="0" err="1">
                <a:solidFill>
                  <a:srgbClr val="212121"/>
                </a:solidFill>
                <a:latin typeface="BlinkMacSystemFont"/>
              </a:rPr>
              <a:t>Tankova</a:t>
            </a:r>
            <a:r>
              <a:rPr lang="it-IT" sz="1050" dirty="0">
                <a:solidFill>
                  <a:srgbClr val="212121"/>
                </a:solidFill>
                <a:latin typeface="BlinkMacSystemFont"/>
              </a:rPr>
              <a:t> TI, </a:t>
            </a:r>
            <a:r>
              <a:rPr lang="it-IT" sz="1050" dirty="0" err="1">
                <a:solidFill>
                  <a:srgbClr val="212121"/>
                </a:solidFill>
                <a:latin typeface="BlinkMacSystemFont"/>
              </a:rPr>
              <a:t>Tentolouris</a:t>
            </a:r>
            <a:r>
              <a:rPr lang="it-IT" sz="1050" dirty="0">
                <a:solidFill>
                  <a:srgbClr val="212121"/>
                </a:solidFill>
                <a:latin typeface="BlinkMacSystemFont"/>
              </a:rPr>
              <a:t> N, Buse JB. </a:t>
            </a:r>
            <a:r>
              <a:rPr lang="it-IT" sz="1050" dirty="0" err="1">
                <a:solidFill>
                  <a:srgbClr val="212121"/>
                </a:solidFill>
                <a:latin typeface="BlinkMacSystemFont"/>
              </a:rPr>
              <a:t>Efficacy</a:t>
            </a:r>
            <a:r>
              <a:rPr lang="it-IT" sz="1050" dirty="0">
                <a:solidFill>
                  <a:srgbClr val="212121"/>
                </a:solidFill>
                <a:latin typeface="BlinkMacSystemFont"/>
              </a:rPr>
              <a:t> and </a:t>
            </a:r>
            <a:r>
              <a:rPr lang="it-IT" sz="1050" dirty="0" err="1">
                <a:solidFill>
                  <a:srgbClr val="212121"/>
                </a:solidFill>
                <a:latin typeface="BlinkMacSystemFont"/>
              </a:rPr>
              <a:t>safety</a:t>
            </a:r>
            <a:r>
              <a:rPr lang="it-IT" sz="1050" dirty="0">
                <a:solidFill>
                  <a:srgbClr val="212121"/>
                </a:solidFill>
                <a:latin typeface="BlinkMacSystemFont"/>
              </a:rPr>
              <a:t> of once-</a:t>
            </a:r>
            <a:r>
              <a:rPr lang="it-IT" sz="1050" dirty="0" err="1">
                <a:solidFill>
                  <a:srgbClr val="212121"/>
                </a:solidFill>
                <a:latin typeface="BlinkMacSystemFont"/>
              </a:rPr>
              <a:t>weekly</a:t>
            </a:r>
            <a:r>
              <a:rPr lang="it-IT" sz="1050" dirty="0">
                <a:solidFill>
                  <a:srgbClr val="212121"/>
                </a:solidFill>
                <a:latin typeface="BlinkMacSystemFont"/>
              </a:rPr>
              <a:t> </a:t>
            </a:r>
            <a:r>
              <a:rPr lang="it-IT" sz="1050" dirty="0" err="1">
                <a:solidFill>
                  <a:srgbClr val="212121"/>
                </a:solidFill>
                <a:latin typeface="BlinkMacSystemFont"/>
              </a:rPr>
              <a:t>semaglutide</a:t>
            </a:r>
            <a:r>
              <a:rPr lang="it-IT" sz="1050" dirty="0">
                <a:solidFill>
                  <a:srgbClr val="212121"/>
                </a:solidFill>
                <a:latin typeface="BlinkMacSystemFont"/>
              </a:rPr>
              <a:t> 2·0 mg versus 1·0 mg in </a:t>
            </a:r>
            <a:r>
              <a:rPr lang="it-IT" sz="1050" dirty="0" err="1">
                <a:solidFill>
                  <a:srgbClr val="212121"/>
                </a:solidFill>
                <a:latin typeface="BlinkMacSystemFont"/>
              </a:rPr>
              <a:t>patients</a:t>
            </a:r>
            <a:r>
              <a:rPr lang="it-IT" sz="1050" dirty="0">
                <a:solidFill>
                  <a:srgbClr val="212121"/>
                </a:solidFill>
                <a:latin typeface="BlinkMacSystemFont"/>
              </a:rPr>
              <a:t> with </a:t>
            </a:r>
            <a:r>
              <a:rPr lang="it-IT" sz="1050" dirty="0" err="1">
                <a:solidFill>
                  <a:srgbClr val="212121"/>
                </a:solidFill>
                <a:latin typeface="BlinkMacSystemFont"/>
              </a:rPr>
              <a:t>type</a:t>
            </a:r>
            <a:r>
              <a:rPr lang="it-IT" sz="1050" dirty="0">
                <a:solidFill>
                  <a:srgbClr val="212121"/>
                </a:solidFill>
                <a:latin typeface="BlinkMacSystemFont"/>
              </a:rPr>
              <a:t> 2 </a:t>
            </a:r>
            <a:r>
              <a:rPr lang="it-IT" sz="1050" dirty="0" err="1">
                <a:solidFill>
                  <a:srgbClr val="212121"/>
                </a:solidFill>
                <a:latin typeface="BlinkMacSystemFont"/>
              </a:rPr>
              <a:t>diabetes</a:t>
            </a:r>
            <a:r>
              <a:rPr lang="it-IT" sz="1050" dirty="0">
                <a:solidFill>
                  <a:srgbClr val="212121"/>
                </a:solidFill>
                <a:latin typeface="BlinkMacSystemFont"/>
              </a:rPr>
              <a:t> (SUSTAIN FORTE): a double-blind, </a:t>
            </a:r>
            <a:r>
              <a:rPr lang="it-IT" sz="1050" dirty="0" err="1">
                <a:solidFill>
                  <a:srgbClr val="212121"/>
                </a:solidFill>
                <a:latin typeface="BlinkMacSystemFont"/>
              </a:rPr>
              <a:t>randomised</a:t>
            </a:r>
            <a:r>
              <a:rPr lang="it-IT" sz="1050" dirty="0">
                <a:solidFill>
                  <a:srgbClr val="212121"/>
                </a:solidFill>
                <a:latin typeface="BlinkMacSystemFont"/>
              </a:rPr>
              <a:t>, </a:t>
            </a:r>
            <a:r>
              <a:rPr lang="it-IT" sz="1050" dirty="0" err="1">
                <a:solidFill>
                  <a:srgbClr val="212121"/>
                </a:solidFill>
                <a:latin typeface="BlinkMacSystemFont"/>
              </a:rPr>
              <a:t>phase</a:t>
            </a:r>
            <a:r>
              <a:rPr lang="it-IT" sz="1050" dirty="0">
                <a:solidFill>
                  <a:srgbClr val="212121"/>
                </a:solidFill>
                <a:latin typeface="BlinkMacSystemFont"/>
              </a:rPr>
              <a:t> 3B trial. Lancet </a:t>
            </a:r>
            <a:r>
              <a:rPr lang="it-IT" sz="1050" dirty="0" err="1">
                <a:solidFill>
                  <a:srgbClr val="212121"/>
                </a:solidFill>
                <a:latin typeface="BlinkMacSystemFont"/>
              </a:rPr>
              <a:t>Diabetes</a:t>
            </a:r>
            <a:r>
              <a:rPr lang="it-IT" sz="1050" dirty="0">
                <a:solidFill>
                  <a:srgbClr val="212121"/>
                </a:solidFill>
                <a:latin typeface="BlinkMacSystemFont"/>
              </a:rPr>
              <a:t> </a:t>
            </a:r>
            <a:r>
              <a:rPr lang="it-IT" sz="1050" dirty="0" err="1">
                <a:solidFill>
                  <a:srgbClr val="212121"/>
                </a:solidFill>
                <a:latin typeface="BlinkMacSystemFont"/>
              </a:rPr>
              <a:t>Endocrinol</a:t>
            </a:r>
            <a:r>
              <a:rPr lang="it-IT" sz="1050" dirty="0">
                <a:solidFill>
                  <a:srgbClr val="212121"/>
                </a:solidFill>
                <a:latin typeface="BlinkMacSystemFont"/>
              </a:rPr>
              <a:t>. 2021 Sep;9(9):563-574. </a:t>
            </a:r>
            <a:r>
              <a:rPr lang="it-IT" sz="1050" dirty="0" err="1">
                <a:solidFill>
                  <a:srgbClr val="212121"/>
                </a:solidFill>
                <a:latin typeface="BlinkMacSystemFont"/>
              </a:rPr>
              <a:t>doi</a:t>
            </a:r>
            <a:r>
              <a:rPr lang="it-IT" sz="1050" dirty="0">
                <a:solidFill>
                  <a:srgbClr val="212121"/>
                </a:solidFill>
                <a:latin typeface="BlinkMacSystemFont"/>
              </a:rPr>
              <a:t>: 10.1016/S2213-8587(21)00174-1. Epub 2021 Jul 21. PMID: 34293304.</a:t>
            </a:r>
            <a:endParaRPr lang="it-IT" sz="1050" dirty="0">
              <a:solidFill>
                <a:srgbClr val="000000"/>
              </a:solidFill>
              <a:latin typeface="Calibri Light" panose="020F0302020204030204"/>
            </a:endParaRPr>
          </a:p>
        </p:txBody>
      </p:sp>
      <p:pic>
        <p:nvPicPr>
          <p:cNvPr id="6" name="Immagine 5">
            <a:extLst>
              <a:ext uri="{FF2B5EF4-FFF2-40B4-BE49-F238E27FC236}">
                <a16:creationId xmlns:a16="http://schemas.microsoft.com/office/drawing/2014/main" id="{7188E223-F10B-7E4C-67EA-405CFB06A292}"/>
              </a:ext>
            </a:extLst>
          </p:cNvPr>
          <p:cNvPicPr>
            <a:picLocks noChangeAspect="1"/>
          </p:cNvPicPr>
          <p:nvPr/>
        </p:nvPicPr>
        <p:blipFill>
          <a:blip r:embed="rId2"/>
          <a:stretch>
            <a:fillRect/>
          </a:stretch>
        </p:blipFill>
        <p:spPr>
          <a:xfrm>
            <a:off x="59871" y="1152763"/>
            <a:ext cx="5298266" cy="5009673"/>
          </a:xfrm>
          <a:prstGeom prst="rect">
            <a:avLst/>
          </a:prstGeom>
        </p:spPr>
      </p:pic>
      <p:pic>
        <p:nvPicPr>
          <p:cNvPr id="7" name="Immagine 6">
            <a:extLst>
              <a:ext uri="{FF2B5EF4-FFF2-40B4-BE49-F238E27FC236}">
                <a16:creationId xmlns:a16="http://schemas.microsoft.com/office/drawing/2014/main" id="{E80C23D8-0CC8-016B-2C5E-F0CF059DDA26}"/>
              </a:ext>
            </a:extLst>
          </p:cNvPr>
          <p:cNvPicPr>
            <a:picLocks noChangeAspect="1"/>
          </p:cNvPicPr>
          <p:nvPr/>
        </p:nvPicPr>
        <p:blipFill>
          <a:blip r:embed="rId3"/>
          <a:stretch>
            <a:fillRect/>
          </a:stretch>
        </p:blipFill>
        <p:spPr>
          <a:xfrm>
            <a:off x="5203371" y="1157682"/>
            <a:ext cx="5298266" cy="5004754"/>
          </a:xfrm>
          <a:prstGeom prst="rect">
            <a:avLst/>
          </a:prstGeom>
        </p:spPr>
      </p:pic>
      <p:sp>
        <p:nvSpPr>
          <p:cNvPr id="8" name="Rettangolo con angoli arrotondati 7">
            <a:extLst>
              <a:ext uri="{FF2B5EF4-FFF2-40B4-BE49-F238E27FC236}">
                <a16:creationId xmlns:a16="http://schemas.microsoft.com/office/drawing/2014/main" id="{EC563899-FB14-9744-80A7-2EC37C7E5F7B}"/>
              </a:ext>
            </a:extLst>
          </p:cNvPr>
          <p:cNvSpPr/>
          <p:nvPr/>
        </p:nvSpPr>
        <p:spPr>
          <a:xfrm>
            <a:off x="10379528" y="3345459"/>
            <a:ext cx="1752600" cy="624279"/>
          </a:xfrm>
          <a:prstGeom prst="roundRect">
            <a:avLst/>
          </a:prstGeom>
          <a:solidFill>
            <a:schemeClr val="accent1">
              <a:lumMod val="60000"/>
              <a:lumOff val="40000"/>
            </a:schemeClr>
          </a:solidFill>
          <a:ln w="15875" cap="flat" cmpd="sng" algn="ctr">
            <a:solidFill>
              <a:schemeClr val="accent1">
                <a:lumMod val="60000"/>
                <a:lumOff val="40000"/>
              </a:scheme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it-IT" sz="1800" b="1" i="0" u="none" strike="noStrike" kern="0" cap="none" spc="0" normalizeH="0" baseline="0" noProof="0" dirty="0">
                <a:ln>
                  <a:noFill/>
                </a:ln>
                <a:solidFill>
                  <a:prstClr val="white"/>
                </a:solidFill>
                <a:effectLst/>
                <a:uLnTx/>
                <a:uFillTx/>
                <a:ea typeface="+mn-ea"/>
                <a:cs typeface="+mn-cs"/>
              </a:rPr>
              <a:t>SUSTAIN FORTE</a:t>
            </a:r>
          </a:p>
        </p:txBody>
      </p:sp>
    </p:spTree>
    <p:extLst>
      <p:ext uri="{BB962C8B-B14F-4D97-AF65-F5344CB8AC3E}">
        <p14:creationId xmlns:p14="http://schemas.microsoft.com/office/powerpoint/2010/main" val="116076377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EAF431-612A-02A3-809C-3E3F408BFA46}"/>
            </a:ext>
          </a:extLst>
        </p:cNvPr>
        <p:cNvGrpSpPr/>
        <p:nvPr/>
      </p:nvGrpSpPr>
      <p:grpSpPr>
        <a:xfrm>
          <a:off x="0" y="0"/>
          <a:ext cx="0" cy="0"/>
          <a:chOff x="0" y="0"/>
          <a:chExt cx="0" cy="0"/>
        </a:xfrm>
      </p:grpSpPr>
      <p:pic>
        <p:nvPicPr>
          <p:cNvPr id="5" name="Immagine 4">
            <a:extLst>
              <a:ext uri="{FF2B5EF4-FFF2-40B4-BE49-F238E27FC236}">
                <a16:creationId xmlns:a16="http://schemas.microsoft.com/office/drawing/2014/main" id="{87F9FB30-F73D-8755-44D1-76E528603FC9}"/>
              </a:ext>
            </a:extLst>
          </p:cNvPr>
          <p:cNvPicPr>
            <a:picLocks noChangeAspect="1"/>
          </p:cNvPicPr>
          <p:nvPr/>
        </p:nvPicPr>
        <p:blipFill>
          <a:blip r:embed="rId2"/>
          <a:stretch>
            <a:fillRect/>
          </a:stretch>
        </p:blipFill>
        <p:spPr>
          <a:xfrm>
            <a:off x="0" y="1230083"/>
            <a:ext cx="5708563" cy="5024479"/>
          </a:xfrm>
          <a:prstGeom prst="rect">
            <a:avLst/>
          </a:prstGeom>
        </p:spPr>
      </p:pic>
      <p:pic>
        <p:nvPicPr>
          <p:cNvPr id="6" name="Immagine 5">
            <a:extLst>
              <a:ext uri="{FF2B5EF4-FFF2-40B4-BE49-F238E27FC236}">
                <a16:creationId xmlns:a16="http://schemas.microsoft.com/office/drawing/2014/main" id="{1DAEC88D-6CD9-F4B2-95A1-EC171E6D7620}"/>
              </a:ext>
            </a:extLst>
          </p:cNvPr>
          <p:cNvPicPr>
            <a:picLocks noChangeAspect="1"/>
          </p:cNvPicPr>
          <p:nvPr/>
        </p:nvPicPr>
        <p:blipFill>
          <a:blip r:embed="rId3"/>
          <a:stretch>
            <a:fillRect/>
          </a:stretch>
        </p:blipFill>
        <p:spPr>
          <a:xfrm>
            <a:off x="5446364" y="1230083"/>
            <a:ext cx="5071958" cy="4961010"/>
          </a:xfrm>
          <a:prstGeom prst="rect">
            <a:avLst/>
          </a:prstGeom>
        </p:spPr>
      </p:pic>
      <p:sp>
        <p:nvSpPr>
          <p:cNvPr id="7" name="CasellaDiTesto 6">
            <a:extLst>
              <a:ext uri="{FF2B5EF4-FFF2-40B4-BE49-F238E27FC236}">
                <a16:creationId xmlns:a16="http://schemas.microsoft.com/office/drawing/2014/main" id="{3BD6C38E-6DA4-A9D1-1BEF-678F1C75AD79}"/>
              </a:ext>
            </a:extLst>
          </p:cNvPr>
          <p:cNvSpPr txBox="1"/>
          <p:nvPr/>
        </p:nvSpPr>
        <p:spPr>
          <a:xfrm>
            <a:off x="0" y="6349806"/>
            <a:ext cx="12247807" cy="430887"/>
          </a:xfrm>
          <a:prstGeom prst="rect">
            <a:avLst/>
          </a:prstGeom>
          <a:noFill/>
        </p:spPr>
        <p:txBody>
          <a:bodyPr wrap="square" rtlCol="0">
            <a:spAutoFit/>
          </a:bodyPr>
          <a:lstStyle/>
          <a:p>
            <a:pPr defTabSz="457200"/>
            <a:r>
              <a:rPr lang="it-IT" sz="1100" dirty="0" err="1">
                <a:solidFill>
                  <a:srgbClr val="212121"/>
                </a:solidFill>
                <a:latin typeface="Calibri Light" panose="020F0302020204030204"/>
              </a:rPr>
              <a:t>Knop</a:t>
            </a:r>
            <a:r>
              <a:rPr lang="it-IT" sz="1100" dirty="0">
                <a:solidFill>
                  <a:srgbClr val="212121"/>
                </a:solidFill>
                <a:latin typeface="Calibri Light" panose="020F0302020204030204"/>
              </a:rPr>
              <a:t> FK, </a:t>
            </a:r>
            <a:r>
              <a:rPr lang="it-IT" sz="1100" dirty="0" err="1">
                <a:solidFill>
                  <a:srgbClr val="212121"/>
                </a:solidFill>
                <a:latin typeface="Calibri Light" panose="020F0302020204030204"/>
              </a:rPr>
              <a:t>Aroda</a:t>
            </a:r>
            <a:r>
              <a:rPr lang="it-IT" sz="1100" dirty="0">
                <a:solidFill>
                  <a:srgbClr val="212121"/>
                </a:solidFill>
                <a:latin typeface="Calibri Light" panose="020F0302020204030204"/>
              </a:rPr>
              <a:t> VR, do Vale RD, Holst-Hansen T, Laursen PN, </a:t>
            </a:r>
            <a:r>
              <a:rPr lang="it-IT" sz="1100" dirty="0" err="1">
                <a:solidFill>
                  <a:srgbClr val="212121"/>
                </a:solidFill>
                <a:latin typeface="Calibri Light" panose="020F0302020204030204"/>
              </a:rPr>
              <a:t>Rosenstock</a:t>
            </a:r>
            <a:r>
              <a:rPr lang="it-IT" sz="1100" dirty="0">
                <a:solidFill>
                  <a:srgbClr val="212121"/>
                </a:solidFill>
                <a:latin typeface="Calibri Light" panose="020F0302020204030204"/>
              </a:rPr>
              <a:t> J, Rubino DM, Garvey WT; OASIS 1 </a:t>
            </a:r>
            <a:r>
              <a:rPr lang="it-IT" sz="1100" dirty="0" err="1">
                <a:solidFill>
                  <a:srgbClr val="212121"/>
                </a:solidFill>
                <a:latin typeface="Calibri Light" panose="020F0302020204030204"/>
              </a:rPr>
              <a:t>Investigators</a:t>
            </a:r>
            <a:r>
              <a:rPr lang="it-IT" sz="1100" dirty="0">
                <a:solidFill>
                  <a:srgbClr val="212121"/>
                </a:solidFill>
                <a:latin typeface="Calibri Light" panose="020F0302020204030204"/>
              </a:rPr>
              <a:t>. </a:t>
            </a:r>
            <a:r>
              <a:rPr lang="it-IT" sz="1100" dirty="0" err="1">
                <a:solidFill>
                  <a:srgbClr val="212121"/>
                </a:solidFill>
                <a:latin typeface="Calibri Light" panose="020F0302020204030204"/>
              </a:rPr>
              <a:t>Oral</a:t>
            </a:r>
            <a:r>
              <a:rPr lang="it-IT" sz="1100" dirty="0">
                <a:solidFill>
                  <a:srgbClr val="212121"/>
                </a:solidFill>
                <a:latin typeface="Calibri Light" panose="020F0302020204030204"/>
              </a:rPr>
              <a:t> </a:t>
            </a:r>
            <a:r>
              <a:rPr lang="it-IT" sz="1100" dirty="0" err="1">
                <a:solidFill>
                  <a:srgbClr val="212121"/>
                </a:solidFill>
                <a:latin typeface="Calibri Light" panose="020F0302020204030204"/>
              </a:rPr>
              <a:t>semaglutide</a:t>
            </a:r>
            <a:r>
              <a:rPr lang="it-IT" sz="1100" dirty="0">
                <a:solidFill>
                  <a:srgbClr val="212121"/>
                </a:solidFill>
                <a:latin typeface="Calibri Light" panose="020F0302020204030204"/>
              </a:rPr>
              <a:t> 50 mg </a:t>
            </a:r>
            <a:r>
              <a:rPr lang="it-IT" sz="1100" dirty="0" err="1">
                <a:solidFill>
                  <a:srgbClr val="212121"/>
                </a:solidFill>
                <a:latin typeface="Calibri Light" panose="020F0302020204030204"/>
              </a:rPr>
              <a:t>taken</a:t>
            </a:r>
            <a:r>
              <a:rPr lang="it-IT" sz="1100" dirty="0">
                <a:solidFill>
                  <a:srgbClr val="212121"/>
                </a:solidFill>
                <a:latin typeface="Calibri Light" panose="020F0302020204030204"/>
              </a:rPr>
              <a:t> once per day in </a:t>
            </a:r>
            <a:r>
              <a:rPr lang="it-IT" sz="1100" dirty="0" err="1">
                <a:solidFill>
                  <a:srgbClr val="212121"/>
                </a:solidFill>
                <a:latin typeface="Calibri Light" panose="020F0302020204030204"/>
              </a:rPr>
              <a:t>adults</a:t>
            </a:r>
            <a:r>
              <a:rPr lang="it-IT" sz="1100" dirty="0">
                <a:solidFill>
                  <a:srgbClr val="212121"/>
                </a:solidFill>
                <a:latin typeface="Calibri Light" panose="020F0302020204030204"/>
              </a:rPr>
              <a:t> with </a:t>
            </a:r>
            <a:r>
              <a:rPr lang="it-IT" sz="1100" dirty="0" err="1">
                <a:solidFill>
                  <a:srgbClr val="212121"/>
                </a:solidFill>
                <a:latin typeface="Calibri Light" panose="020F0302020204030204"/>
              </a:rPr>
              <a:t>overweight</a:t>
            </a:r>
            <a:r>
              <a:rPr lang="it-IT" sz="1100" dirty="0">
                <a:solidFill>
                  <a:srgbClr val="212121"/>
                </a:solidFill>
                <a:latin typeface="Calibri Light" panose="020F0302020204030204"/>
              </a:rPr>
              <a:t> or </a:t>
            </a:r>
            <a:r>
              <a:rPr lang="it-IT" sz="1100" dirty="0" err="1">
                <a:solidFill>
                  <a:srgbClr val="212121"/>
                </a:solidFill>
                <a:latin typeface="Calibri Light" panose="020F0302020204030204"/>
              </a:rPr>
              <a:t>obesity</a:t>
            </a:r>
            <a:r>
              <a:rPr lang="it-IT" sz="1100" dirty="0">
                <a:solidFill>
                  <a:srgbClr val="212121"/>
                </a:solidFill>
                <a:latin typeface="Calibri Light" panose="020F0302020204030204"/>
              </a:rPr>
              <a:t> (OASIS 1): a </a:t>
            </a:r>
            <a:r>
              <a:rPr lang="it-IT" sz="1100" dirty="0" err="1">
                <a:solidFill>
                  <a:srgbClr val="212121"/>
                </a:solidFill>
                <a:latin typeface="Calibri Light" panose="020F0302020204030204"/>
              </a:rPr>
              <a:t>randomised</a:t>
            </a:r>
            <a:r>
              <a:rPr lang="it-IT" sz="1100" dirty="0">
                <a:solidFill>
                  <a:srgbClr val="212121"/>
                </a:solidFill>
                <a:latin typeface="Calibri Light" panose="020F0302020204030204"/>
              </a:rPr>
              <a:t>, double-blind, placebo-</a:t>
            </a:r>
            <a:r>
              <a:rPr lang="it-IT" sz="1100" dirty="0" err="1">
                <a:solidFill>
                  <a:srgbClr val="212121"/>
                </a:solidFill>
                <a:latin typeface="Calibri Light" panose="020F0302020204030204"/>
              </a:rPr>
              <a:t>controlled</a:t>
            </a:r>
            <a:r>
              <a:rPr lang="it-IT" sz="1100" dirty="0">
                <a:solidFill>
                  <a:srgbClr val="212121"/>
                </a:solidFill>
                <a:latin typeface="Calibri Light" panose="020F0302020204030204"/>
              </a:rPr>
              <a:t>, </a:t>
            </a:r>
            <a:r>
              <a:rPr lang="it-IT" sz="1100" dirty="0" err="1">
                <a:solidFill>
                  <a:srgbClr val="212121"/>
                </a:solidFill>
                <a:latin typeface="Calibri Light" panose="020F0302020204030204"/>
              </a:rPr>
              <a:t>phase</a:t>
            </a:r>
            <a:r>
              <a:rPr lang="it-IT" sz="1100" dirty="0">
                <a:solidFill>
                  <a:srgbClr val="212121"/>
                </a:solidFill>
                <a:latin typeface="Calibri Light" panose="020F0302020204030204"/>
              </a:rPr>
              <a:t> 3 trial. Lancet. 2023 </a:t>
            </a:r>
            <a:r>
              <a:rPr lang="it-IT" sz="1100" dirty="0" err="1">
                <a:solidFill>
                  <a:srgbClr val="212121"/>
                </a:solidFill>
                <a:latin typeface="Calibri Light" panose="020F0302020204030204"/>
              </a:rPr>
              <a:t>Aug</a:t>
            </a:r>
            <a:r>
              <a:rPr lang="it-IT" sz="1100" dirty="0">
                <a:solidFill>
                  <a:srgbClr val="212121"/>
                </a:solidFill>
                <a:latin typeface="Calibri Light" panose="020F0302020204030204"/>
              </a:rPr>
              <a:t> 26;402(10403):705-719. </a:t>
            </a:r>
            <a:r>
              <a:rPr lang="it-IT" sz="1100" dirty="0" err="1">
                <a:solidFill>
                  <a:srgbClr val="212121"/>
                </a:solidFill>
                <a:latin typeface="Calibri Light" panose="020F0302020204030204"/>
              </a:rPr>
              <a:t>doi</a:t>
            </a:r>
            <a:r>
              <a:rPr lang="it-IT" sz="1100" dirty="0">
                <a:solidFill>
                  <a:srgbClr val="212121"/>
                </a:solidFill>
                <a:latin typeface="Calibri Light" panose="020F0302020204030204"/>
              </a:rPr>
              <a:t>: 10.1016/S0140-6736(23)01185-6. Epub 2023 </a:t>
            </a:r>
            <a:r>
              <a:rPr lang="it-IT" sz="1100" dirty="0" err="1">
                <a:solidFill>
                  <a:srgbClr val="212121"/>
                </a:solidFill>
                <a:latin typeface="Calibri Light" panose="020F0302020204030204"/>
              </a:rPr>
              <a:t>Jun</a:t>
            </a:r>
            <a:r>
              <a:rPr lang="it-IT" sz="1100" dirty="0">
                <a:solidFill>
                  <a:srgbClr val="212121"/>
                </a:solidFill>
                <a:latin typeface="Calibri Light" panose="020F0302020204030204"/>
              </a:rPr>
              <a:t> 26. PMID: 37385278.</a:t>
            </a:r>
            <a:endParaRPr lang="it-IT" sz="1100" dirty="0">
              <a:solidFill>
                <a:srgbClr val="000000"/>
              </a:solidFill>
              <a:latin typeface="Calibri Light" panose="020F0302020204030204"/>
            </a:endParaRPr>
          </a:p>
        </p:txBody>
      </p:sp>
      <p:sp>
        <p:nvSpPr>
          <p:cNvPr id="8" name="Rettangolo con angoli arrotondati 7">
            <a:extLst>
              <a:ext uri="{FF2B5EF4-FFF2-40B4-BE49-F238E27FC236}">
                <a16:creationId xmlns:a16="http://schemas.microsoft.com/office/drawing/2014/main" id="{94273759-9B5E-67C8-A0E2-47013B93EEA7}"/>
              </a:ext>
            </a:extLst>
          </p:cNvPr>
          <p:cNvSpPr/>
          <p:nvPr/>
        </p:nvSpPr>
        <p:spPr>
          <a:xfrm>
            <a:off x="10594524" y="3378573"/>
            <a:ext cx="1456749" cy="664030"/>
          </a:xfrm>
          <a:prstGeom prst="roundRect">
            <a:avLst/>
          </a:prstGeom>
          <a:solidFill>
            <a:schemeClr val="accent4">
              <a:lumMod val="75000"/>
            </a:schemeClr>
          </a:solidFill>
          <a:ln w="15875" cap="flat" cmpd="sng" algn="ctr">
            <a:solidFill>
              <a:schemeClr val="accent4">
                <a:lumMod val="75000"/>
              </a:scheme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it-IT" sz="1800" b="1" i="0" u="none" strike="noStrike" kern="0" cap="none" spc="0" normalizeH="0" baseline="0" noProof="0" dirty="0">
                <a:ln>
                  <a:noFill/>
                </a:ln>
                <a:solidFill>
                  <a:prstClr val="white"/>
                </a:solidFill>
                <a:effectLst/>
                <a:uLnTx/>
                <a:uFillTx/>
                <a:ea typeface="+mn-ea"/>
                <a:cs typeface="+mn-cs"/>
              </a:rPr>
              <a:t>OASIS 1</a:t>
            </a:r>
          </a:p>
        </p:txBody>
      </p:sp>
    </p:spTree>
    <p:extLst>
      <p:ext uri="{BB962C8B-B14F-4D97-AF65-F5344CB8AC3E}">
        <p14:creationId xmlns:p14="http://schemas.microsoft.com/office/powerpoint/2010/main" val="36444050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78BA1B-DFCB-1777-5F9B-4B65CA5944C5}"/>
            </a:ext>
          </a:extLst>
        </p:cNvPr>
        <p:cNvGrpSpPr/>
        <p:nvPr/>
      </p:nvGrpSpPr>
      <p:grpSpPr>
        <a:xfrm>
          <a:off x="0" y="0"/>
          <a:ext cx="0" cy="0"/>
          <a:chOff x="0" y="0"/>
          <a:chExt cx="0" cy="0"/>
        </a:xfrm>
      </p:grpSpPr>
      <p:pic>
        <p:nvPicPr>
          <p:cNvPr id="5" name="Immagine 4">
            <a:extLst>
              <a:ext uri="{FF2B5EF4-FFF2-40B4-BE49-F238E27FC236}">
                <a16:creationId xmlns:a16="http://schemas.microsoft.com/office/drawing/2014/main" id="{3EEA989E-4DDB-74E0-F9B8-EA1A501ADF0D}"/>
              </a:ext>
            </a:extLst>
          </p:cNvPr>
          <p:cNvPicPr>
            <a:picLocks noChangeAspect="1"/>
          </p:cNvPicPr>
          <p:nvPr/>
        </p:nvPicPr>
        <p:blipFill>
          <a:blip r:embed="rId2"/>
          <a:stretch>
            <a:fillRect/>
          </a:stretch>
        </p:blipFill>
        <p:spPr>
          <a:xfrm>
            <a:off x="6096000" y="978241"/>
            <a:ext cx="3189514" cy="5868877"/>
          </a:xfrm>
          <a:prstGeom prst="rect">
            <a:avLst/>
          </a:prstGeom>
        </p:spPr>
      </p:pic>
      <p:pic>
        <p:nvPicPr>
          <p:cNvPr id="6" name="Immagine 5">
            <a:extLst>
              <a:ext uri="{FF2B5EF4-FFF2-40B4-BE49-F238E27FC236}">
                <a16:creationId xmlns:a16="http://schemas.microsoft.com/office/drawing/2014/main" id="{C64F9690-B4AC-80DD-82B3-1F22D1A30421}"/>
              </a:ext>
            </a:extLst>
          </p:cNvPr>
          <p:cNvPicPr>
            <a:picLocks noChangeAspect="1"/>
          </p:cNvPicPr>
          <p:nvPr/>
        </p:nvPicPr>
        <p:blipFill>
          <a:blip r:embed="rId3"/>
          <a:srcRect r="2848"/>
          <a:stretch/>
        </p:blipFill>
        <p:spPr>
          <a:xfrm>
            <a:off x="2659560" y="975330"/>
            <a:ext cx="3287486" cy="5871787"/>
          </a:xfrm>
          <a:prstGeom prst="rect">
            <a:avLst/>
          </a:prstGeom>
        </p:spPr>
      </p:pic>
      <p:sp>
        <p:nvSpPr>
          <p:cNvPr id="7" name="CasellaDiTesto 6">
            <a:extLst>
              <a:ext uri="{FF2B5EF4-FFF2-40B4-BE49-F238E27FC236}">
                <a16:creationId xmlns:a16="http://schemas.microsoft.com/office/drawing/2014/main" id="{90CF0E9A-DA60-26EA-C493-4162CA01FA1A}"/>
              </a:ext>
            </a:extLst>
          </p:cNvPr>
          <p:cNvSpPr txBox="1"/>
          <p:nvPr/>
        </p:nvSpPr>
        <p:spPr>
          <a:xfrm>
            <a:off x="244700" y="2923607"/>
            <a:ext cx="2387192" cy="1754326"/>
          </a:xfrm>
          <a:prstGeom prst="rect">
            <a:avLst/>
          </a:prstGeom>
          <a:noFill/>
        </p:spPr>
        <p:txBody>
          <a:bodyPr wrap="none" rtlCol="0">
            <a:spAutoFit/>
          </a:bodyPr>
          <a:lstStyle/>
          <a:p>
            <a:r>
              <a:rPr lang="it-IT" sz="4000" b="1" dirty="0">
                <a:solidFill>
                  <a:srgbClr val="C00000"/>
                </a:solidFill>
                <a:ea typeface="Calibri" panose="020F0502020204030204" pitchFamily="34" charset="0"/>
                <a:cs typeface="Calibri" panose="020F0502020204030204" pitchFamily="34" charset="0"/>
              </a:rPr>
              <a:t>SURPASS</a:t>
            </a:r>
          </a:p>
          <a:p>
            <a:endParaRPr lang="it-IT" sz="4000" b="1" dirty="0">
              <a:solidFill>
                <a:srgbClr val="C00000"/>
              </a:solidFill>
              <a:ea typeface="Calibri" panose="020F0502020204030204" pitchFamily="34" charset="0"/>
              <a:cs typeface="Calibri" panose="020F0502020204030204" pitchFamily="34" charset="0"/>
            </a:endParaRPr>
          </a:p>
          <a:p>
            <a:pPr algn="ctr"/>
            <a:r>
              <a:rPr lang="it-IT" sz="2800" dirty="0">
                <a:ea typeface="Calibri" panose="020F0502020204030204" pitchFamily="34" charset="0"/>
                <a:cs typeface="Calibri" panose="020F0502020204030204" pitchFamily="34" charset="0"/>
              </a:rPr>
              <a:t>HbA1c</a:t>
            </a:r>
          </a:p>
        </p:txBody>
      </p:sp>
      <p:sp>
        <p:nvSpPr>
          <p:cNvPr id="8" name="CasellaDiTesto 7">
            <a:extLst>
              <a:ext uri="{FF2B5EF4-FFF2-40B4-BE49-F238E27FC236}">
                <a16:creationId xmlns:a16="http://schemas.microsoft.com/office/drawing/2014/main" id="{2C96041C-0690-1C26-06B7-CD0121CFAA75}"/>
              </a:ext>
            </a:extLst>
          </p:cNvPr>
          <p:cNvSpPr txBox="1"/>
          <p:nvPr/>
        </p:nvSpPr>
        <p:spPr>
          <a:xfrm>
            <a:off x="9288622" y="2923607"/>
            <a:ext cx="2961067" cy="1754326"/>
          </a:xfrm>
          <a:prstGeom prst="rect">
            <a:avLst/>
          </a:prstGeom>
          <a:noFill/>
        </p:spPr>
        <p:txBody>
          <a:bodyPr wrap="none" rtlCol="0">
            <a:spAutoFit/>
          </a:bodyPr>
          <a:lstStyle/>
          <a:p>
            <a:r>
              <a:rPr lang="it-IT" sz="4000" b="1" dirty="0">
                <a:solidFill>
                  <a:srgbClr val="C00000"/>
                </a:solidFill>
                <a:ea typeface="Calibri" panose="020F0502020204030204" pitchFamily="34" charset="0"/>
                <a:cs typeface="Calibri" panose="020F0502020204030204" pitchFamily="34" charset="0"/>
              </a:rPr>
              <a:t>SURMOUNT</a:t>
            </a:r>
          </a:p>
          <a:p>
            <a:endParaRPr lang="it-IT" sz="4000" b="1" dirty="0">
              <a:solidFill>
                <a:srgbClr val="C00000"/>
              </a:solidFill>
              <a:ea typeface="Calibri" panose="020F0502020204030204" pitchFamily="34" charset="0"/>
              <a:cs typeface="Calibri" panose="020F0502020204030204" pitchFamily="34" charset="0"/>
            </a:endParaRPr>
          </a:p>
          <a:p>
            <a:pPr algn="ctr"/>
            <a:r>
              <a:rPr lang="it-IT" sz="2800" dirty="0">
                <a:ea typeface="Calibri" panose="020F0502020204030204" pitchFamily="34" charset="0"/>
                <a:cs typeface="Calibri" panose="020F0502020204030204" pitchFamily="34" charset="0"/>
              </a:rPr>
              <a:t>Peso corporeo</a:t>
            </a:r>
            <a:endParaRPr lang="it-IT" sz="2800" b="1" dirty="0">
              <a:solidFill>
                <a:srgbClr val="C00000"/>
              </a:solidFill>
              <a:ea typeface="Calibri" panose="020F0502020204030204" pitchFamily="34" charset="0"/>
              <a:cs typeface="Calibri" panose="020F0502020204030204" pitchFamily="34" charset="0"/>
            </a:endParaRPr>
          </a:p>
        </p:txBody>
      </p:sp>
      <p:pic>
        <p:nvPicPr>
          <p:cNvPr id="9" name="Immagine 8">
            <a:extLst>
              <a:ext uri="{FF2B5EF4-FFF2-40B4-BE49-F238E27FC236}">
                <a16:creationId xmlns:a16="http://schemas.microsoft.com/office/drawing/2014/main" id="{C27CAE91-4629-D83C-ECB7-CC7B62BE9CBB}"/>
              </a:ext>
            </a:extLst>
          </p:cNvPr>
          <p:cNvPicPr>
            <a:picLocks noChangeAspect="1"/>
          </p:cNvPicPr>
          <p:nvPr/>
        </p:nvPicPr>
        <p:blipFill>
          <a:blip r:embed="rId4"/>
          <a:stretch>
            <a:fillRect/>
          </a:stretch>
        </p:blipFill>
        <p:spPr>
          <a:xfrm>
            <a:off x="9389857" y="845167"/>
            <a:ext cx="2802143" cy="1919807"/>
          </a:xfrm>
          <a:prstGeom prst="rect">
            <a:avLst/>
          </a:prstGeom>
        </p:spPr>
      </p:pic>
      <p:pic>
        <p:nvPicPr>
          <p:cNvPr id="10" name="Immagine 9">
            <a:extLst>
              <a:ext uri="{FF2B5EF4-FFF2-40B4-BE49-F238E27FC236}">
                <a16:creationId xmlns:a16="http://schemas.microsoft.com/office/drawing/2014/main" id="{CB731088-28FC-CADD-18D2-AAB6E25E61ED}"/>
              </a:ext>
            </a:extLst>
          </p:cNvPr>
          <p:cNvPicPr>
            <a:picLocks noChangeAspect="1"/>
          </p:cNvPicPr>
          <p:nvPr/>
        </p:nvPicPr>
        <p:blipFill>
          <a:blip r:embed="rId5"/>
          <a:stretch>
            <a:fillRect/>
          </a:stretch>
        </p:blipFill>
        <p:spPr>
          <a:xfrm rot="16200000">
            <a:off x="0" y="4245433"/>
            <a:ext cx="2883105" cy="2883105"/>
          </a:xfrm>
          <a:prstGeom prst="rect">
            <a:avLst/>
          </a:prstGeom>
        </p:spPr>
      </p:pic>
    </p:spTree>
    <p:extLst>
      <p:ext uri="{BB962C8B-B14F-4D97-AF65-F5344CB8AC3E}">
        <p14:creationId xmlns:p14="http://schemas.microsoft.com/office/powerpoint/2010/main" val="31412233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207CABC1-B8A6-5535-4AF9-524AC86819E0}"/>
              </a:ext>
            </a:extLst>
          </p:cNvPr>
          <p:cNvPicPr>
            <a:picLocks noChangeAspect="1"/>
          </p:cNvPicPr>
          <p:nvPr/>
        </p:nvPicPr>
        <p:blipFill>
          <a:blip r:embed="rId2"/>
          <a:stretch>
            <a:fillRect/>
          </a:stretch>
        </p:blipFill>
        <p:spPr>
          <a:xfrm>
            <a:off x="1532748" y="1421021"/>
            <a:ext cx="9126503" cy="5017443"/>
          </a:xfrm>
          <a:prstGeom prst="rect">
            <a:avLst/>
          </a:prstGeom>
        </p:spPr>
      </p:pic>
    </p:spTree>
    <p:extLst>
      <p:ext uri="{BB962C8B-B14F-4D97-AF65-F5344CB8AC3E}">
        <p14:creationId xmlns:p14="http://schemas.microsoft.com/office/powerpoint/2010/main" val="215360486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228CCF-6151-3B82-D8C1-692A9FA9730E}"/>
            </a:ext>
          </a:extLst>
        </p:cNvPr>
        <p:cNvGrpSpPr/>
        <p:nvPr/>
      </p:nvGrpSpPr>
      <p:grpSpPr>
        <a:xfrm>
          <a:off x="0" y="0"/>
          <a:ext cx="0" cy="0"/>
          <a:chOff x="0" y="0"/>
          <a:chExt cx="0" cy="0"/>
        </a:xfrm>
      </p:grpSpPr>
      <p:pic>
        <p:nvPicPr>
          <p:cNvPr id="2" name="Immagine 1">
            <a:extLst>
              <a:ext uri="{FF2B5EF4-FFF2-40B4-BE49-F238E27FC236}">
                <a16:creationId xmlns:a16="http://schemas.microsoft.com/office/drawing/2014/main" id="{4E646C1E-1902-6EF3-7837-360F844BE2C4}"/>
              </a:ext>
            </a:extLst>
          </p:cNvPr>
          <p:cNvPicPr>
            <a:picLocks noChangeAspect="1"/>
          </p:cNvPicPr>
          <p:nvPr/>
        </p:nvPicPr>
        <p:blipFill>
          <a:blip r:embed="rId3"/>
          <a:srcRect l="3370" r="2660" b="43551"/>
          <a:stretch>
            <a:fillRect/>
          </a:stretch>
        </p:blipFill>
        <p:spPr>
          <a:xfrm>
            <a:off x="1505638" y="1236335"/>
            <a:ext cx="4720990" cy="1204012"/>
          </a:xfrm>
          <a:prstGeom prst="rect">
            <a:avLst/>
          </a:prstGeom>
        </p:spPr>
      </p:pic>
      <p:pic>
        <p:nvPicPr>
          <p:cNvPr id="3" name="Immagine 2">
            <a:extLst>
              <a:ext uri="{FF2B5EF4-FFF2-40B4-BE49-F238E27FC236}">
                <a16:creationId xmlns:a16="http://schemas.microsoft.com/office/drawing/2014/main" id="{28E037D2-27BC-3214-8E98-3C39393E6B46}"/>
              </a:ext>
            </a:extLst>
          </p:cNvPr>
          <p:cNvPicPr>
            <a:picLocks noChangeAspect="1"/>
          </p:cNvPicPr>
          <p:nvPr/>
        </p:nvPicPr>
        <p:blipFill>
          <a:blip r:embed="rId4"/>
          <a:srcRect l="4636" r="2468"/>
          <a:stretch>
            <a:fillRect/>
          </a:stretch>
        </p:blipFill>
        <p:spPr>
          <a:xfrm>
            <a:off x="2618799" y="2609373"/>
            <a:ext cx="6954401" cy="3818657"/>
          </a:xfrm>
          <a:prstGeom prst="rect">
            <a:avLst/>
          </a:prstGeom>
        </p:spPr>
      </p:pic>
      <p:pic>
        <p:nvPicPr>
          <p:cNvPr id="4" name="Immagine 3">
            <a:extLst>
              <a:ext uri="{FF2B5EF4-FFF2-40B4-BE49-F238E27FC236}">
                <a16:creationId xmlns:a16="http://schemas.microsoft.com/office/drawing/2014/main" id="{A23E8CBE-9688-B26B-E8B8-065484D5D011}"/>
              </a:ext>
            </a:extLst>
          </p:cNvPr>
          <p:cNvPicPr>
            <a:picLocks noChangeAspect="1"/>
          </p:cNvPicPr>
          <p:nvPr/>
        </p:nvPicPr>
        <p:blipFill>
          <a:blip r:embed="rId3"/>
          <a:srcRect l="7921" t="57985" r="2659"/>
          <a:stretch>
            <a:fillRect/>
          </a:stretch>
        </p:blipFill>
        <p:spPr>
          <a:xfrm>
            <a:off x="6226629" y="1342518"/>
            <a:ext cx="4492390" cy="896145"/>
          </a:xfrm>
          <a:prstGeom prst="rect">
            <a:avLst/>
          </a:prstGeom>
        </p:spPr>
      </p:pic>
    </p:spTree>
    <p:extLst>
      <p:ext uri="{BB962C8B-B14F-4D97-AF65-F5344CB8AC3E}">
        <p14:creationId xmlns:p14="http://schemas.microsoft.com/office/powerpoint/2010/main" val="14285377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E94C66-38F5-8BE6-7F2D-A3333B21501B}"/>
            </a:ext>
          </a:extLst>
        </p:cNvPr>
        <p:cNvGrpSpPr/>
        <p:nvPr/>
      </p:nvGrpSpPr>
      <p:grpSpPr>
        <a:xfrm>
          <a:off x="0" y="0"/>
          <a:ext cx="0" cy="0"/>
          <a:chOff x="0" y="0"/>
          <a:chExt cx="0" cy="0"/>
        </a:xfrm>
      </p:grpSpPr>
      <p:pic>
        <p:nvPicPr>
          <p:cNvPr id="2" name="Immagine 1">
            <a:extLst>
              <a:ext uri="{FF2B5EF4-FFF2-40B4-BE49-F238E27FC236}">
                <a16:creationId xmlns:a16="http://schemas.microsoft.com/office/drawing/2014/main" id="{F115FB55-5091-C52A-9BEF-238D612A39BE}"/>
              </a:ext>
            </a:extLst>
          </p:cNvPr>
          <p:cNvPicPr>
            <a:picLocks noChangeAspect="1"/>
          </p:cNvPicPr>
          <p:nvPr/>
        </p:nvPicPr>
        <p:blipFill>
          <a:blip r:embed="rId3"/>
          <a:srcRect l="3370" r="2660" b="43551"/>
          <a:stretch>
            <a:fillRect/>
          </a:stretch>
        </p:blipFill>
        <p:spPr>
          <a:xfrm>
            <a:off x="1451210" y="1221242"/>
            <a:ext cx="4720990" cy="1204012"/>
          </a:xfrm>
          <a:prstGeom prst="rect">
            <a:avLst/>
          </a:prstGeom>
        </p:spPr>
      </p:pic>
      <p:pic>
        <p:nvPicPr>
          <p:cNvPr id="3" name="Immagine 2">
            <a:extLst>
              <a:ext uri="{FF2B5EF4-FFF2-40B4-BE49-F238E27FC236}">
                <a16:creationId xmlns:a16="http://schemas.microsoft.com/office/drawing/2014/main" id="{C06087F2-3493-86B0-349A-F03D0A9AC330}"/>
              </a:ext>
            </a:extLst>
          </p:cNvPr>
          <p:cNvPicPr>
            <a:picLocks noChangeAspect="1"/>
          </p:cNvPicPr>
          <p:nvPr/>
        </p:nvPicPr>
        <p:blipFill>
          <a:blip r:embed="rId3"/>
          <a:srcRect l="7921" t="57985" r="2659"/>
          <a:stretch>
            <a:fillRect/>
          </a:stretch>
        </p:blipFill>
        <p:spPr>
          <a:xfrm>
            <a:off x="6172200" y="1298975"/>
            <a:ext cx="4492390" cy="896145"/>
          </a:xfrm>
          <a:prstGeom prst="rect">
            <a:avLst/>
          </a:prstGeom>
        </p:spPr>
      </p:pic>
      <p:pic>
        <p:nvPicPr>
          <p:cNvPr id="4" name="Immagine 3">
            <a:extLst>
              <a:ext uri="{FF2B5EF4-FFF2-40B4-BE49-F238E27FC236}">
                <a16:creationId xmlns:a16="http://schemas.microsoft.com/office/drawing/2014/main" id="{7F88DAA8-BDF7-8CED-6386-354C4DE87433}"/>
              </a:ext>
            </a:extLst>
          </p:cNvPr>
          <p:cNvPicPr>
            <a:picLocks noChangeAspect="1"/>
          </p:cNvPicPr>
          <p:nvPr/>
        </p:nvPicPr>
        <p:blipFill>
          <a:blip r:embed="rId4"/>
          <a:stretch>
            <a:fillRect/>
          </a:stretch>
        </p:blipFill>
        <p:spPr>
          <a:xfrm>
            <a:off x="2504802" y="2604399"/>
            <a:ext cx="7182396" cy="3967021"/>
          </a:xfrm>
          <a:prstGeom prst="rect">
            <a:avLst/>
          </a:prstGeom>
        </p:spPr>
      </p:pic>
    </p:spTree>
    <p:extLst>
      <p:ext uri="{BB962C8B-B14F-4D97-AF65-F5344CB8AC3E}">
        <p14:creationId xmlns:p14="http://schemas.microsoft.com/office/powerpoint/2010/main" val="139960976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C9C980-83E6-6AEE-1DB1-48D59EAEB62F}"/>
            </a:ext>
          </a:extLst>
        </p:cNvPr>
        <p:cNvGrpSpPr/>
        <p:nvPr/>
      </p:nvGrpSpPr>
      <p:grpSpPr>
        <a:xfrm>
          <a:off x="0" y="0"/>
          <a:ext cx="0" cy="0"/>
          <a:chOff x="0" y="0"/>
          <a:chExt cx="0" cy="0"/>
        </a:xfrm>
      </p:grpSpPr>
      <p:pic>
        <p:nvPicPr>
          <p:cNvPr id="2" name="Immagine 1">
            <a:extLst>
              <a:ext uri="{FF2B5EF4-FFF2-40B4-BE49-F238E27FC236}">
                <a16:creationId xmlns:a16="http://schemas.microsoft.com/office/drawing/2014/main" id="{C540C22A-C92C-E0FD-AA2C-630148F9C50C}"/>
              </a:ext>
            </a:extLst>
          </p:cNvPr>
          <p:cNvPicPr>
            <a:picLocks noChangeAspect="1"/>
          </p:cNvPicPr>
          <p:nvPr/>
        </p:nvPicPr>
        <p:blipFill>
          <a:blip r:embed="rId3"/>
          <a:stretch>
            <a:fillRect/>
          </a:stretch>
        </p:blipFill>
        <p:spPr>
          <a:xfrm>
            <a:off x="681773" y="1520869"/>
            <a:ext cx="10828453" cy="1406848"/>
          </a:xfrm>
          <a:prstGeom prst="rect">
            <a:avLst/>
          </a:prstGeom>
        </p:spPr>
      </p:pic>
      <p:pic>
        <p:nvPicPr>
          <p:cNvPr id="3" name="Immagine 2">
            <a:extLst>
              <a:ext uri="{FF2B5EF4-FFF2-40B4-BE49-F238E27FC236}">
                <a16:creationId xmlns:a16="http://schemas.microsoft.com/office/drawing/2014/main" id="{EF098B8C-B150-4A9B-E9DA-2811C0EDC866}"/>
              </a:ext>
            </a:extLst>
          </p:cNvPr>
          <p:cNvPicPr>
            <a:picLocks noChangeAspect="1"/>
          </p:cNvPicPr>
          <p:nvPr/>
        </p:nvPicPr>
        <p:blipFill>
          <a:blip r:embed="rId4"/>
          <a:srcRect l="4044" r="9644" b="47129"/>
          <a:stretch>
            <a:fillRect/>
          </a:stretch>
        </p:blipFill>
        <p:spPr>
          <a:xfrm>
            <a:off x="369798" y="2927717"/>
            <a:ext cx="6688510" cy="3469587"/>
          </a:xfrm>
          <a:prstGeom prst="rect">
            <a:avLst/>
          </a:prstGeom>
        </p:spPr>
      </p:pic>
      <p:pic>
        <p:nvPicPr>
          <p:cNvPr id="4" name="Immagine 3">
            <a:extLst>
              <a:ext uri="{FF2B5EF4-FFF2-40B4-BE49-F238E27FC236}">
                <a16:creationId xmlns:a16="http://schemas.microsoft.com/office/drawing/2014/main" id="{D1105013-6B68-6EF9-4D08-E9AAAC71DCA3}"/>
              </a:ext>
            </a:extLst>
          </p:cNvPr>
          <p:cNvPicPr>
            <a:picLocks noChangeAspect="1"/>
          </p:cNvPicPr>
          <p:nvPr/>
        </p:nvPicPr>
        <p:blipFill>
          <a:blip r:embed="rId4"/>
          <a:srcRect l="3412" t="53727" r="53413"/>
          <a:stretch>
            <a:fillRect/>
          </a:stretch>
        </p:blipFill>
        <p:spPr>
          <a:xfrm>
            <a:off x="7058308" y="3429000"/>
            <a:ext cx="3283121" cy="2979728"/>
          </a:xfrm>
          <a:prstGeom prst="rect">
            <a:avLst/>
          </a:prstGeom>
        </p:spPr>
      </p:pic>
    </p:spTree>
    <p:extLst>
      <p:ext uri="{BB962C8B-B14F-4D97-AF65-F5344CB8AC3E}">
        <p14:creationId xmlns:p14="http://schemas.microsoft.com/office/powerpoint/2010/main" val="298932193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8DABAA-A14F-C390-B667-B3455C560727}"/>
            </a:ext>
          </a:extLst>
        </p:cNvPr>
        <p:cNvGrpSpPr/>
        <p:nvPr/>
      </p:nvGrpSpPr>
      <p:grpSpPr>
        <a:xfrm>
          <a:off x="0" y="0"/>
          <a:ext cx="0" cy="0"/>
          <a:chOff x="0" y="0"/>
          <a:chExt cx="0" cy="0"/>
        </a:xfrm>
      </p:grpSpPr>
      <p:pic>
        <p:nvPicPr>
          <p:cNvPr id="2" name="Immagine 1">
            <a:extLst>
              <a:ext uri="{FF2B5EF4-FFF2-40B4-BE49-F238E27FC236}">
                <a16:creationId xmlns:a16="http://schemas.microsoft.com/office/drawing/2014/main" id="{3D2616D7-732C-0BC8-C0E4-F43751F2C2D7}"/>
              </a:ext>
            </a:extLst>
          </p:cNvPr>
          <p:cNvPicPr>
            <a:picLocks noChangeAspect="1"/>
          </p:cNvPicPr>
          <p:nvPr/>
        </p:nvPicPr>
        <p:blipFill>
          <a:blip r:embed="rId3"/>
          <a:stretch>
            <a:fillRect/>
          </a:stretch>
        </p:blipFill>
        <p:spPr>
          <a:xfrm>
            <a:off x="1441512" y="1642425"/>
            <a:ext cx="8861779" cy="5215575"/>
          </a:xfrm>
          <a:prstGeom prst="rect">
            <a:avLst/>
          </a:prstGeom>
        </p:spPr>
      </p:pic>
      <p:sp>
        <p:nvSpPr>
          <p:cNvPr id="3" name="Rettangolo 2">
            <a:extLst>
              <a:ext uri="{FF2B5EF4-FFF2-40B4-BE49-F238E27FC236}">
                <a16:creationId xmlns:a16="http://schemas.microsoft.com/office/drawing/2014/main" id="{E2796752-2931-DEC9-76DD-828EBA4C18ED}"/>
              </a:ext>
            </a:extLst>
          </p:cNvPr>
          <p:cNvSpPr/>
          <p:nvPr/>
        </p:nvSpPr>
        <p:spPr>
          <a:xfrm>
            <a:off x="2614335" y="4397357"/>
            <a:ext cx="3459893" cy="612949"/>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 name="CasellaDiTesto 3">
            <a:extLst>
              <a:ext uri="{FF2B5EF4-FFF2-40B4-BE49-F238E27FC236}">
                <a16:creationId xmlns:a16="http://schemas.microsoft.com/office/drawing/2014/main" id="{DDF8A254-20DF-BA83-B5D2-A6E98C84694D}"/>
              </a:ext>
            </a:extLst>
          </p:cNvPr>
          <p:cNvSpPr txBox="1"/>
          <p:nvPr/>
        </p:nvSpPr>
        <p:spPr>
          <a:xfrm>
            <a:off x="1624345" y="1033139"/>
            <a:ext cx="8943309" cy="584775"/>
          </a:xfrm>
          <a:prstGeom prst="rect">
            <a:avLst/>
          </a:prstGeom>
          <a:noFill/>
        </p:spPr>
        <p:txBody>
          <a:bodyPr wrap="square" rtlCol="0">
            <a:spAutoFit/>
          </a:bodyPr>
          <a:lstStyle/>
          <a:p>
            <a:pPr algn="ctr"/>
            <a:r>
              <a:rPr lang="it-IT" sz="3200" b="1" dirty="0">
                <a:solidFill>
                  <a:srgbClr val="FF0000"/>
                </a:solidFill>
              </a:rPr>
              <a:t>Database FAERS: </a:t>
            </a:r>
            <a:r>
              <a:rPr lang="it-IT" sz="3200" b="1" dirty="0" err="1">
                <a:solidFill>
                  <a:srgbClr val="FF0000"/>
                </a:solidFill>
              </a:rPr>
              <a:t>Tirzepatide</a:t>
            </a:r>
            <a:r>
              <a:rPr lang="it-IT" sz="3200" b="1" dirty="0">
                <a:solidFill>
                  <a:srgbClr val="FF0000"/>
                </a:solidFill>
              </a:rPr>
              <a:t> vs </a:t>
            </a:r>
            <a:r>
              <a:rPr lang="it-IT" sz="3200" b="1" dirty="0" err="1">
                <a:solidFill>
                  <a:srgbClr val="FF0000"/>
                </a:solidFill>
              </a:rPr>
              <a:t>Semaglutide</a:t>
            </a:r>
            <a:r>
              <a:rPr lang="it-IT" sz="3200" b="1" dirty="0">
                <a:solidFill>
                  <a:srgbClr val="FF0000"/>
                </a:solidFill>
              </a:rPr>
              <a:t> </a:t>
            </a:r>
          </a:p>
        </p:txBody>
      </p:sp>
      <p:sp>
        <p:nvSpPr>
          <p:cNvPr id="5" name="Rettangolo 4">
            <a:extLst>
              <a:ext uri="{FF2B5EF4-FFF2-40B4-BE49-F238E27FC236}">
                <a16:creationId xmlns:a16="http://schemas.microsoft.com/office/drawing/2014/main" id="{7B15264C-6BF8-7449-66B4-7AE02191BC93}"/>
              </a:ext>
            </a:extLst>
          </p:cNvPr>
          <p:cNvSpPr/>
          <p:nvPr/>
        </p:nvSpPr>
        <p:spPr>
          <a:xfrm>
            <a:off x="2290505" y="5211912"/>
            <a:ext cx="4235668" cy="612949"/>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40599279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274BF1-9FE6-B8AA-664F-A839AA4FD5C2}"/>
            </a:ext>
          </a:extLst>
        </p:cNvPr>
        <p:cNvGrpSpPr/>
        <p:nvPr/>
      </p:nvGrpSpPr>
      <p:grpSpPr>
        <a:xfrm>
          <a:off x="0" y="0"/>
          <a:ext cx="0" cy="0"/>
          <a:chOff x="0" y="0"/>
          <a:chExt cx="0" cy="0"/>
        </a:xfrm>
      </p:grpSpPr>
      <p:sp>
        <p:nvSpPr>
          <p:cNvPr id="4" name="CasellaDiTesto 3">
            <a:extLst>
              <a:ext uri="{FF2B5EF4-FFF2-40B4-BE49-F238E27FC236}">
                <a16:creationId xmlns:a16="http://schemas.microsoft.com/office/drawing/2014/main" id="{5CA3B2A4-CBF7-599B-94B9-CF503CCB5C58}"/>
              </a:ext>
            </a:extLst>
          </p:cNvPr>
          <p:cNvSpPr txBox="1"/>
          <p:nvPr/>
        </p:nvSpPr>
        <p:spPr>
          <a:xfrm>
            <a:off x="1624345" y="1033139"/>
            <a:ext cx="8943309" cy="584775"/>
          </a:xfrm>
          <a:prstGeom prst="rect">
            <a:avLst/>
          </a:prstGeom>
          <a:noFill/>
        </p:spPr>
        <p:txBody>
          <a:bodyPr wrap="square" rtlCol="0">
            <a:spAutoFit/>
          </a:bodyPr>
          <a:lstStyle/>
          <a:p>
            <a:pPr algn="ctr"/>
            <a:r>
              <a:rPr lang="it-IT" sz="3200" b="1" dirty="0">
                <a:solidFill>
                  <a:srgbClr val="FF0000"/>
                </a:solidFill>
              </a:rPr>
              <a:t>Database FAERS: </a:t>
            </a:r>
            <a:r>
              <a:rPr lang="it-IT" sz="3200" b="1" dirty="0" err="1">
                <a:solidFill>
                  <a:srgbClr val="FF0000"/>
                </a:solidFill>
              </a:rPr>
              <a:t>Tirzepatide</a:t>
            </a:r>
            <a:r>
              <a:rPr lang="it-IT" sz="3200" b="1" dirty="0">
                <a:solidFill>
                  <a:srgbClr val="FF0000"/>
                </a:solidFill>
              </a:rPr>
              <a:t> vs </a:t>
            </a:r>
            <a:r>
              <a:rPr lang="it-IT" sz="3200" b="1" dirty="0" err="1">
                <a:solidFill>
                  <a:srgbClr val="FF0000"/>
                </a:solidFill>
              </a:rPr>
              <a:t>Semaglutide</a:t>
            </a:r>
            <a:r>
              <a:rPr lang="it-IT" sz="3200" b="1" dirty="0">
                <a:solidFill>
                  <a:srgbClr val="FF0000"/>
                </a:solidFill>
              </a:rPr>
              <a:t> </a:t>
            </a:r>
          </a:p>
        </p:txBody>
      </p:sp>
      <p:pic>
        <p:nvPicPr>
          <p:cNvPr id="7" name="Immagine 6">
            <a:extLst>
              <a:ext uri="{FF2B5EF4-FFF2-40B4-BE49-F238E27FC236}">
                <a16:creationId xmlns:a16="http://schemas.microsoft.com/office/drawing/2014/main" id="{F1B4CA11-93B2-7BE0-54A4-4C94F6C84DF0}"/>
              </a:ext>
            </a:extLst>
          </p:cNvPr>
          <p:cNvPicPr>
            <a:picLocks noChangeAspect="1"/>
          </p:cNvPicPr>
          <p:nvPr/>
        </p:nvPicPr>
        <p:blipFill>
          <a:blip r:embed="rId3"/>
          <a:stretch>
            <a:fillRect/>
          </a:stretch>
        </p:blipFill>
        <p:spPr>
          <a:xfrm>
            <a:off x="0" y="2207963"/>
            <a:ext cx="5495580" cy="3855379"/>
          </a:xfrm>
          <a:prstGeom prst="rect">
            <a:avLst/>
          </a:prstGeom>
        </p:spPr>
      </p:pic>
      <p:pic>
        <p:nvPicPr>
          <p:cNvPr id="9" name="Immagine 8">
            <a:extLst>
              <a:ext uri="{FF2B5EF4-FFF2-40B4-BE49-F238E27FC236}">
                <a16:creationId xmlns:a16="http://schemas.microsoft.com/office/drawing/2014/main" id="{C83558D0-BA50-D917-AA2D-0BD571D37D93}"/>
              </a:ext>
            </a:extLst>
          </p:cNvPr>
          <p:cNvPicPr>
            <a:picLocks noChangeAspect="1"/>
          </p:cNvPicPr>
          <p:nvPr/>
        </p:nvPicPr>
        <p:blipFill>
          <a:blip r:embed="rId4"/>
          <a:stretch>
            <a:fillRect/>
          </a:stretch>
        </p:blipFill>
        <p:spPr>
          <a:xfrm>
            <a:off x="5495579" y="2207963"/>
            <a:ext cx="6308801" cy="3855378"/>
          </a:xfrm>
          <a:prstGeom prst="rect">
            <a:avLst/>
          </a:prstGeom>
        </p:spPr>
      </p:pic>
    </p:spTree>
    <p:extLst>
      <p:ext uri="{BB962C8B-B14F-4D97-AF65-F5344CB8AC3E}">
        <p14:creationId xmlns:p14="http://schemas.microsoft.com/office/powerpoint/2010/main" val="235642114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BB82E7-28B6-2B02-66CD-2C22332FA983}"/>
            </a:ext>
          </a:extLst>
        </p:cNvPr>
        <p:cNvGrpSpPr/>
        <p:nvPr/>
      </p:nvGrpSpPr>
      <p:grpSpPr>
        <a:xfrm>
          <a:off x="0" y="0"/>
          <a:ext cx="0" cy="0"/>
          <a:chOff x="0" y="0"/>
          <a:chExt cx="0" cy="0"/>
        </a:xfrm>
      </p:grpSpPr>
      <p:pic>
        <p:nvPicPr>
          <p:cNvPr id="2" name="Immagine 1">
            <a:extLst>
              <a:ext uri="{FF2B5EF4-FFF2-40B4-BE49-F238E27FC236}">
                <a16:creationId xmlns:a16="http://schemas.microsoft.com/office/drawing/2014/main" id="{C7F5BD74-33A0-CFDE-FC23-62B346382C7A}"/>
              </a:ext>
            </a:extLst>
          </p:cNvPr>
          <p:cNvPicPr>
            <a:picLocks noChangeAspect="1"/>
          </p:cNvPicPr>
          <p:nvPr/>
        </p:nvPicPr>
        <p:blipFill>
          <a:blip r:embed="rId2"/>
          <a:srcRect l="16521" r="16603" b="2433"/>
          <a:stretch>
            <a:fillRect/>
          </a:stretch>
        </p:blipFill>
        <p:spPr>
          <a:xfrm>
            <a:off x="3886233" y="1089319"/>
            <a:ext cx="4419533" cy="5681597"/>
          </a:xfrm>
          <a:prstGeom prst="rect">
            <a:avLst/>
          </a:prstGeom>
        </p:spPr>
      </p:pic>
      <p:sp>
        <p:nvSpPr>
          <p:cNvPr id="3" name="CasellaDiTesto 2">
            <a:extLst>
              <a:ext uri="{FF2B5EF4-FFF2-40B4-BE49-F238E27FC236}">
                <a16:creationId xmlns:a16="http://schemas.microsoft.com/office/drawing/2014/main" id="{62BF0799-8A28-53E0-BEF2-B4B715300E70}"/>
              </a:ext>
            </a:extLst>
          </p:cNvPr>
          <p:cNvSpPr txBox="1"/>
          <p:nvPr/>
        </p:nvSpPr>
        <p:spPr>
          <a:xfrm flipH="1">
            <a:off x="8436432" y="3391508"/>
            <a:ext cx="3526968" cy="1077218"/>
          </a:xfrm>
          <a:prstGeom prst="rect">
            <a:avLst/>
          </a:prstGeom>
          <a:noFill/>
        </p:spPr>
        <p:txBody>
          <a:bodyPr wrap="square" rtlCol="0">
            <a:spAutoFit/>
          </a:bodyPr>
          <a:lstStyle/>
          <a:p>
            <a:r>
              <a:rPr lang="it-IT" sz="3200" b="1" dirty="0">
                <a:solidFill>
                  <a:srgbClr val="FF0000"/>
                </a:solidFill>
                <a:ea typeface="Calibri" panose="020F0502020204030204" pitchFamily="34" charset="0"/>
                <a:cs typeface="Calibri" panose="020F0502020204030204" pitchFamily="34" charset="0"/>
              </a:rPr>
              <a:t>Cosa vedremo nel prossimo futuro?</a:t>
            </a:r>
          </a:p>
        </p:txBody>
      </p:sp>
      <p:sp>
        <p:nvSpPr>
          <p:cNvPr id="4" name="CasellaDiTesto 3">
            <a:extLst>
              <a:ext uri="{FF2B5EF4-FFF2-40B4-BE49-F238E27FC236}">
                <a16:creationId xmlns:a16="http://schemas.microsoft.com/office/drawing/2014/main" id="{9215F36C-E8F7-A911-05C7-BF0AD28A0548}"/>
              </a:ext>
            </a:extLst>
          </p:cNvPr>
          <p:cNvSpPr txBox="1"/>
          <p:nvPr/>
        </p:nvSpPr>
        <p:spPr>
          <a:xfrm flipH="1">
            <a:off x="6770914" y="4180898"/>
            <a:ext cx="1393372" cy="369332"/>
          </a:xfrm>
          <a:prstGeom prst="rect">
            <a:avLst/>
          </a:prstGeom>
          <a:noFill/>
        </p:spPr>
        <p:txBody>
          <a:bodyPr wrap="square" rtlCol="0">
            <a:spAutoFit/>
          </a:bodyPr>
          <a:lstStyle/>
          <a:p>
            <a:r>
              <a:rPr lang="it-IT" b="1" dirty="0">
                <a:solidFill>
                  <a:srgbClr val="FF0000"/>
                </a:solidFill>
                <a:latin typeface="Calibri" panose="020F0502020204030204" pitchFamily="34" charset="0"/>
                <a:ea typeface="Calibri" panose="020F0502020204030204" pitchFamily="34" charset="0"/>
                <a:cs typeface="Calibri" panose="020F0502020204030204" pitchFamily="34" charset="0"/>
              </a:rPr>
              <a:t>TIRZEPATIDE</a:t>
            </a:r>
          </a:p>
        </p:txBody>
      </p:sp>
      <p:sp>
        <p:nvSpPr>
          <p:cNvPr id="5" name="CasellaDiTesto 4">
            <a:extLst>
              <a:ext uri="{FF2B5EF4-FFF2-40B4-BE49-F238E27FC236}">
                <a16:creationId xmlns:a16="http://schemas.microsoft.com/office/drawing/2014/main" id="{C16EB623-4ADF-DA53-83C2-423C515C3220}"/>
              </a:ext>
            </a:extLst>
          </p:cNvPr>
          <p:cNvSpPr txBox="1"/>
          <p:nvPr/>
        </p:nvSpPr>
        <p:spPr>
          <a:xfrm flipH="1">
            <a:off x="6683829" y="6361615"/>
            <a:ext cx="1480457" cy="369332"/>
          </a:xfrm>
          <a:prstGeom prst="rect">
            <a:avLst/>
          </a:prstGeom>
          <a:noFill/>
        </p:spPr>
        <p:txBody>
          <a:bodyPr wrap="square" rtlCol="0">
            <a:spAutoFit/>
          </a:bodyPr>
          <a:lstStyle/>
          <a:p>
            <a:r>
              <a:rPr lang="it-IT" b="1" dirty="0">
                <a:solidFill>
                  <a:srgbClr val="FF0000"/>
                </a:solidFill>
                <a:latin typeface="Calibri" panose="020F0502020204030204" pitchFamily="34" charset="0"/>
                <a:ea typeface="Calibri" panose="020F0502020204030204" pitchFamily="34" charset="0"/>
                <a:cs typeface="Calibri" panose="020F0502020204030204" pitchFamily="34" charset="0"/>
              </a:rPr>
              <a:t>RETATRUTIDE</a:t>
            </a:r>
          </a:p>
        </p:txBody>
      </p:sp>
      <p:sp>
        <p:nvSpPr>
          <p:cNvPr id="6" name="CasellaDiTesto 5">
            <a:extLst>
              <a:ext uri="{FF2B5EF4-FFF2-40B4-BE49-F238E27FC236}">
                <a16:creationId xmlns:a16="http://schemas.microsoft.com/office/drawing/2014/main" id="{0D8999CE-09CB-ED2F-01D0-762346134968}"/>
              </a:ext>
            </a:extLst>
          </p:cNvPr>
          <p:cNvSpPr txBox="1"/>
          <p:nvPr/>
        </p:nvSpPr>
        <p:spPr>
          <a:xfrm flipH="1">
            <a:off x="6607632" y="2434114"/>
            <a:ext cx="1589315" cy="369332"/>
          </a:xfrm>
          <a:prstGeom prst="rect">
            <a:avLst/>
          </a:prstGeom>
          <a:noFill/>
        </p:spPr>
        <p:txBody>
          <a:bodyPr wrap="square" rtlCol="0">
            <a:spAutoFit/>
          </a:bodyPr>
          <a:lstStyle/>
          <a:p>
            <a:r>
              <a:rPr lang="it-IT" b="1" dirty="0">
                <a:solidFill>
                  <a:srgbClr val="FF0000"/>
                </a:solidFill>
                <a:latin typeface="Calibri" panose="020F0502020204030204" pitchFamily="34" charset="0"/>
                <a:ea typeface="Calibri" panose="020F0502020204030204" pitchFamily="34" charset="0"/>
                <a:cs typeface="Calibri" panose="020F0502020204030204" pitchFamily="34" charset="0"/>
              </a:rPr>
              <a:t>SURVODUTIDE</a:t>
            </a:r>
          </a:p>
        </p:txBody>
      </p:sp>
    </p:spTree>
    <p:extLst>
      <p:ext uri="{BB962C8B-B14F-4D97-AF65-F5344CB8AC3E}">
        <p14:creationId xmlns:p14="http://schemas.microsoft.com/office/powerpoint/2010/main" val="42577083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1118A4-35D3-B2DC-BF52-954BC28A07A8}"/>
            </a:ext>
          </a:extLst>
        </p:cNvPr>
        <p:cNvGrpSpPr/>
        <p:nvPr/>
      </p:nvGrpSpPr>
      <p:grpSpPr>
        <a:xfrm>
          <a:off x="0" y="0"/>
          <a:ext cx="0" cy="0"/>
          <a:chOff x="0" y="0"/>
          <a:chExt cx="0" cy="0"/>
        </a:xfrm>
      </p:grpSpPr>
      <p:pic>
        <p:nvPicPr>
          <p:cNvPr id="2" name="Immagine 1">
            <a:extLst>
              <a:ext uri="{FF2B5EF4-FFF2-40B4-BE49-F238E27FC236}">
                <a16:creationId xmlns:a16="http://schemas.microsoft.com/office/drawing/2014/main" id="{93D7EE32-DBAB-577D-1595-E2FE17D6D745}"/>
              </a:ext>
            </a:extLst>
          </p:cNvPr>
          <p:cNvPicPr>
            <a:picLocks noChangeAspect="1"/>
          </p:cNvPicPr>
          <p:nvPr/>
        </p:nvPicPr>
        <p:blipFill>
          <a:blip r:embed="rId3"/>
          <a:srcRect t="14921"/>
          <a:stretch/>
        </p:blipFill>
        <p:spPr>
          <a:xfrm>
            <a:off x="1989573" y="1149836"/>
            <a:ext cx="8212853" cy="5588591"/>
          </a:xfrm>
          <a:prstGeom prst="rect">
            <a:avLst/>
          </a:prstGeom>
        </p:spPr>
      </p:pic>
    </p:spTree>
    <p:extLst>
      <p:ext uri="{BB962C8B-B14F-4D97-AF65-F5344CB8AC3E}">
        <p14:creationId xmlns:p14="http://schemas.microsoft.com/office/powerpoint/2010/main" val="343912399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FC9DDB-7C55-D8B1-AC48-BDF0DDF364A0}"/>
            </a:ext>
          </a:extLst>
        </p:cNvPr>
        <p:cNvGrpSpPr/>
        <p:nvPr/>
      </p:nvGrpSpPr>
      <p:grpSpPr>
        <a:xfrm>
          <a:off x="0" y="0"/>
          <a:ext cx="0" cy="0"/>
          <a:chOff x="0" y="0"/>
          <a:chExt cx="0" cy="0"/>
        </a:xfrm>
      </p:grpSpPr>
      <p:pic>
        <p:nvPicPr>
          <p:cNvPr id="2" name="Immagine 1">
            <a:extLst>
              <a:ext uri="{FF2B5EF4-FFF2-40B4-BE49-F238E27FC236}">
                <a16:creationId xmlns:a16="http://schemas.microsoft.com/office/drawing/2014/main" id="{B076FE02-4CA8-540D-37F6-3C73C38AE8EF}"/>
              </a:ext>
            </a:extLst>
          </p:cNvPr>
          <p:cNvPicPr>
            <a:picLocks noChangeAspect="1"/>
          </p:cNvPicPr>
          <p:nvPr/>
        </p:nvPicPr>
        <p:blipFill>
          <a:blip r:embed="rId3"/>
          <a:stretch>
            <a:fillRect/>
          </a:stretch>
        </p:blipFill>
        <p:spPr>
          <a:xfrm>
            <a:off x="2838450" y="1758043"/>
            <a:ext cx="6515100" cy="4343400"/>
          </a:xfrm>
          <a:prstGeom prst="rect">
            <a:avLst/>
          </a:prstGeom>
          <a:ln>
            <a:noFill/>
          </a:ln>
          <a:effectLst>
            <a:softEdge rad="112500"/>
          </a:effectLst>
        </p:spPr>
      </p:pic>
      <p:pic>
        <p:nvPicPr>
          <p:cNvPr id="4" name="Immagine 3">
            <a:extLst>
              <a:ext uri="{FF2B5EF4-FFF2-40B4-BE49-F238E27FC236}">
                <a16:creationId xmlns:a16="http://schemas.microsoft.com/office/drawing/2014/main" id="{BA1F39E4-DBDF-B453-3EB7-1FED6F309157}"/>
              </a:ext>
            </a:extLst>
          </p:cNvPr>
          <p:cNvPicPr>
            <a:picLocks noChangeAspect="1"/>
          </p:cNvPicPr>
          <p:nvPr/>
        </p:nvPicPr>
        <p:blipFill>
          <a:blip r:embed="rId4"/>
          <a:srcRect l="9264" r="13611"/>
          <a:stretch>
            <a:fillRect/>
          </a:stretch>
        </p:blipFill>
        <p:spPr>
          <a:xfrm>
            <a:off x="2643867" y="1522639"/>
            <a:ext cx="6904265" cy="4820382"/>
          </a:xfrm>
          <a:prstGeom prst="rect">
            <a:avLst/>
          </a:prstGeom>
          <a:ln>
            <a:noFill/>
          </a:ln>
          <a:effectLst>
            <a:softEdge rad="112500"/>
          </a:effectLst>
        </p:spPr>
      </p:pic>
    </p:spTree>
    <p:extLst>
      <p:ext uri="{BB962C8B-B14F-4D97-AF65-F5344CB8AC3E}">
        <p14:creationId xmlns:p14="http://schemas.microsoft.com/office/powerpoint/2010/main" val="2400608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4A8BDA-130C-18F3-C6E7-2AC04921AE45}"/>
            </a:ext>
          </a:extLst>
        </p:cNvPr>
        <p:cNvGrpSpPr/>
        <p:nvPr/>
      </p:nvGrpSpPr>
      <p:grpSpPr>
        <a:xfrm>
          <a:off x="0" y="0"/>
          <a:ext cx="0" cy="0"/>
          <a:chOff x="0" y="0"/>
          <a:chExt cx="0" cy="0"/>
        </a:xfrm>
      </p:grpSpPr>
      <p:pic>
        <p:nvPicPr>
          <p:cNvPr id="2" name="Immagine 1">
            <a:extLst>
              <a:ext uri="{FF2B5EF4-FFF2-40B4-BE49-F238E27FC236}">
                <a16:creationId xmlns:a16="http://schemas.microsoft.com/office/drawing/2014/main" id="{C81B41F7-E0F1-43F8-5837-1E4B3428DE77}"/>
              </a:ext>
            </a:extLst>
          </p:cNvPr>
          <p:cNvPicPr>
            <a:picLocks noChangeAspect="1"/>
          </p:cNvPicPr>
          <p:nvPr/>
        </p:nvPicPr>
        <p:blipFill>
          <a:blip r:embed="rId3"/>
          <a:srcRect l="4468" t="5914" r="2911" b="5972"/>
          <a:stretch>
            <a:fillRect/>
          </a:stretch>
        </p:blipFill>
        <p:spPr>
          <a:xfrm>
            <a:off x="1144319" y="1279317"/>
            <a:ext cx="4951681" cy="2294236"/>
          </a:xfrm>
          <a:prstGeom prst="rect">
            <a:avLst/>
          </a:prstGeom>
        </p:spPr>
      </p:pic>
      <p:pic>
        <p:nvPicPr>
          <p:cNvPr id="3" name="Immagine 2">
            <a:extLst>
              <a:ext uri="{FF2B5EF4-FFF2-40B4-BE49-F238E27FC236}">
                <a16:creationId xmlns:a16="http://schemas.microsoft.com/office/drawing/2014/main" id="{77EC4DE8-81DB-2DA6-CB11-804FED79DA83}"/>
              </a:ext>
            </a:extLst>
          </p:cNvPr>
          <p:cNvPicPr>
            <a:picLocks noChangeAspect="1"/>
          </p:cNvPicPr>
          <p:nvPr/>
        </p:nvPicPr>
        <p:blipFill>
          <a:blip r:embed="rId4"/>
          <a:srcRect r="2414"/>
          <a:stretch>
            <a:fillRect/>
          </a:stretch>
        </p:blipFill>
        <p:spPr>
          <a:xfrm>
            <a:off x="7158914" y="1109101"/>
            <a:ext cx="4951681" cy="2693969"/>
          </a:xfrm>
          <a:prstGeom prst="rect">
            <a:avLst/>
          </a:prstGeom>
        </p:spPr>
      </p:pic>
      <p:pic>
        <p:nvPicPr>
          <p:cNvPr id="4" name="Immagine 3">
            <a:extLst>
              <a:ext uri="{FF2B5EF4-FFF2-40B4-BE49-F238E27FC236}">
                <a16:creationId xmlns:a16="http://schemas.microsoft.com/office/drawing/2014/main" id="{64655005-3FC5-23C9-8CFB-AF3ABF92373A}"/>
              </a:ext>
            </a:extLst>
          </p:cNvPr>
          <p:cNvPicPr>
            <a:picLocks noChangeAspect="1"/>
          </p:cNvPicPr>
          <p:nvPr/>
        </p:nvPicPr>
        <p:blipFill>
          <a:blip r:embed="rId5"/>
          <a:stretch>
            <a:fillRect/>
          </a:stretch>
        </p:blipFill>
        <p:spPr>
          <a:xfrm>
            <a:off x="7089085" y="3803070"/>
            <a:ext cx="5102915" cy="2956956"/>
          </a:xfrm>
          <a:prstGeom prst="rect">
            <a:avLst/>
          </a:prstGeom>
        </p:spPr>
      </p:pic>
      <p:sp>
        <p:nvSpPr>
          <p:cNvPr id="5" name="CasellaDiTesto 4">
            <a:extLst>
              <a:ext uri="{FF2B5EF4-FFF2-40B4-BE49-F238E27FC236}">
                <a16:creationId xmlns:a16="http://schemas.microsoft.com/office/drawing/2014/main" id="{95C10E71-D86B-C336-7846-7F83E9D1E1D0}"/>
              </a:ext>
            </a:extLst>
          </p:cNvPr>
          <p:cNvSpPr txBox="1"/>
          <p:nvPr/>
        </p:nvSpPr>
        <p:spPr>
          <a:xfrm>
            <a:off x="264396" y="3641906"/>
            <a:ext cx="6711525" cy="2545377"/>
          </a:xfrm>
          <a:prstGeom prst="rect">
            <a:avLst/>
          </a:prstGeom>
          <a:noFill/>
        </p:spPr>
        <p:txBody>
          <a:bodyPr wrap="square" rtlCol="0">
            <a:spAutoFit/>
          </a:bodyPr>
          <a:lstStyle/>
          <a:p>
            <a:pPr marL="285750" indent="-285750" algn="just">
              <a:lnSpc>
                <a:spcPct val="150000"/>
              </a:lnSpc>
              <a:buFont typeface="Wingdings" panose="05000000000000000000" pitchFamily="2" charset="2"/>
              <a:buChar char="Ø"/>
            </a:pPr>
            <a:r>
              <a:rPr lang="it-IT" b="1" dirty="0" err="1"/>
              <a:t>Orforglipron</a:t>
            </a:r>
            <a:r>
              <a:rPr lang="it-IT" dirty="0"/>
              <a:t> è un agonista recettoriale non peptide del GLP-1R.</a:t>
            </a:r>
          </a:p>
          <a:p>
            <a:pPr marL="285750" indent="-285750" algn="just">
              <a:lnSpc>
                <a:spcPct val="150000"/>
              </a:lnSpc>
              <a:buFont typeface="Wingdings" panose="05000000000000000000" pitchFamily="2" charset="2"/>
              <a:buChar char="Ø"/>
            </a:pPr>
            <a:r>
              <a:rPr lang="it-IT" dirty="0"/>
              <a:t>Maggiore attività sull’</a:t>
            </a:r>
            <a:r>
              <a:rPr lang="it-IT" b="1" dirty="0"/>
              <a:t>AMP ciclico </a:t>
            </a:r>
            <a:r>
              <a:rPr lang="it-IT" dirty="0"/>
              <a:t>rispetto al reclutamento della beta-</a:t>
            </a:r>
            <a:r>
              <a:rPr lang="it-IT" dirty="0" err="1"/>
              <a:t>arrestina</a:t>
            </a:r>
            <a:r>
              <a:rPr lang="it-IT" dirty="0"/>
              <a:t> </a:t>
            </a:r>
            <a:r>
              <a:rPr lang="it-IT" dirty="0">
                <a:sym typeface="Wingdings" pitchFamily="2" charset="2"/>
              </a:rPr>
              <a:t> </a:t>
            </a:r>
            <a:r>
              <a:rPr lang="it-IT" b="1" dirty="0">
                <a:sym typeface="Wingdings" pitchFamily="2" charset="2"/>
              </a:rPr>
              <a:t>minore</a:t>
            </a:r>
            <a:r>
              <a:rPr lang="it-IT" dirty="0">
                <a:sym typeface="Wingdings" pitchFamily="2" charset="2"/>
              </a:rPr>
              <a:t> </a:t>
            </a:r>
            <a:r>
              <a:rPr lang="it-IT" b="1" dirty="0">
                <a:sym typeface="Wingdings" pitchFamily="2" charset="2"/>
              </a:rPr>
              <a:t>desensibilizzazione del GLP-1R</a:t>
            </a:r>
            <a:endParaRPr lang="it-IT" b="1" dirty="0"/>
          </a:p>
          <a:p>
            <a:pPr marL="285750" indent="-285750" algn="just">
              <a:lnSpc>
                <a:spcPct val="150000"/>
              </a:lnSpc>
              <a:buFont typeface="Wingdings" panose="05000000000000000000" pitchFamily="2" charset="2"/>
              <a:buChar char="Ø"/>
            </a:pPr>
            <a:r>
              <a:rPr lang="it-IT" b="1" dirty="0"/>
              <a:t>Emivita</a:t>
            </a:r>
            <a:r>
              <a:rPr lang="it-IT" dirty="0"/>
              <a:t>: 29-49 ore </a:t>
            </a:r>
            <a:r>
              <a:rPr lang="it-IT" dirty="0">
                <a:sym typeface="Wingdings" pitchFamily="2" charset="2"/>
              </a:rPr>
              <a:t> </a:t>
            </a:r>
            <a:r>
              <a:rPr lang="it-IT" b="1" dirty="0">
                <a:sym typeface="Wingdings" pitchFamily="2" charset="2"/>
              </a:rPr>
              <a:t>somministrazione giornaliera</a:t>
            </a:r>
          </a:p>
          <a:p>
            <a:pPr marL="285750" indent="-285750" algn="just">
              <a:lnSpc>
                <a:spcPct val="150000"/>
              </a:lnSpc>
              <a:buFont typeface="Wingdings" panose="05000000000000000000" pitchFamily="2" charset="2"/>
              <a:buChar char="Ø"/>
            </a:pPr>
            <a:r>
              <a:rPr lang="it-IT" b="1" dirty="0">
                <a:sym typeface="Wingdings" pitchFamily="2" charset="2"/>
              </a:rPr>
              <a:t>Studio di fase 2 </a:t>
            </a:r>
            <a:r>
              <a:rPr lang="it-IT" dirty="0">
                <a:sym typeface="Wingdings" pitchFamily="2" charset="2"/>
              </a:rPr>
              <a:t>ha comparato </a:t>
            </a:r>
            <a:r>
              <a:rPr lang="it-IT" dirty="0" err="1">
                <a:sym typeface="Wingdings" pitchFamily="2" charset="2"/>
              </a:rPr>
              <a:t>Orforglipron</a:t>
            </a:r>
            <a:r>
              <a:rPr lang="it-IT" dirty="0">
                <a:sym typeface="Wingdings" pitchFamily="2" charset="2"/>
              </a:rPr>
              <a:t> da 12 a 45 mg con placebo  </a:t>
            </a:r>
            <a:r>
              <a:rPr lang="it-IT" b="1" dirty="0">
                <a:sym typeface="Wingdings" pitchFamily="2" charset="2"/>
              </a:rPr>
              <a:t>Endpoint primario</a:t>
            </a:r>
            <a:r>
              <a:rPr lang="it-IT" dirty="0">
                <a:sym typeface="Wingdings" pitchFamily="2" charset="2"/>
              </a:rPr>
              <a:t>: </a:t>
            </a:r>
            <a:r>
              <a:rPr lang="it-IT" b="1" dirty="0">
                <a:sym typeface="Wingdings" pitchFamily="2" charset="2"/>
              </a:rPr>
              <a:t>riduzione del peso</a:t>
            </a:r>
            <a:r>
              <a:rPr lang="it-IT" dirty="0">
                <a:sym typeface="Wingdings" pitchFamily="2" charset="2"/>
              </a:rPr>
              <a:t>.</a:t>
            </a:r>
            <a:endParaRPr lang="it-IT" dirty="0"/>
          </a:p>
        </p:txBody>
      </p:sp>
    </p:spTree>
    <p:extLst>
      <p:ext uri="{BB962C8B-B14F-4D97-AF65-F5344CB8AC3E}">
        <p14:creationId xmlns:p14="http://schemas.microsoft.com/office/powerpoint/2010/main" val="258571411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5BFD5A-0824-1F79-7BAD-9D1C73E3958C}"/>
            </a:ext>
          </a:extLst>
        </p:cNvPr>
        <p:cNvGrpSpPr/>
        <p:nvPr/>
      </p:nvGrpSpPr>
      <p:grpSpPr>
        <a:xfrm>
          <a:off x="0" y="0"/>
          <a:ext cx="0" cy="0"/>
          <a:chOff x="0" y="0"/>
          <a:chExt cx="0" cy="0"/>
        </a:xfrm>
      </p:grpSpPr>
      <p:pic>
        <p:nvPicPr>
          <p:cNvPr id="6" name="Immagine 5">
            <a:extLst>
              <a:ext uri="{FF2B5EF4-FFF2-40B4-BE49-F238E27FC236}">
                <a16:creationId xmlns:a16="http://schemas.microsoft.com/office/drawing/2014/main" id="{2F490529-8924-F706-EED3-5AA9553522AE}"/>
              </a:ext>
            </a:extLst>
          </p:cNvPr>
          <p:cNvPicPr>
            <a:picLocks noChangeAspect="1"/>
          </p:cNvPicPr>
          <p:nvPr/>
        </p:nvPicPr>
        <p:blipFill>
          <a:blip r:embed="rId3"/>
          <a:stretch>
            <a:fillRect/>
          </a:stretch>
        </p:blipFill>
        <p:spPr>
          <a:xfrm>
            <a:off x="1540286" y="1641938"/>
            <a:ext cx="9111427" cy="5101308"/>
          </a:xfrm>
          <a:prstGeom prst="rect">
            <a:avLst/>
          </a:prstGeom>
        </p:spPr>
      </p:pic>
      <p:sp>
        <p:nvSpPr>
          <p:cNvPr id="7" name="Titolo 1">
            <a:extLst>
              <a:ext uri="{FF2B5EF4-FFF2-40B4-BE49-F238E27FC236}">
                <a16:creationId xmlns:a16="http://schemas.microsoft.com/office/drawing/2014/main" id="{B4A34B3D-6C46-EC88-256B-FEA3133915F7}"/>
              </a:ext>
            </a:extLst>
          </p:cNvPr>
          <p:cNvSpPr txBox="1">
            <a:spLocks/>
          </p:cNvSpPr>
          <p:nvPr/>
        </p:nvSpPr>
        <p:spPr>
          <a:xfrm>
            <a:off x="785644" y="1164772"/>
            <a:ext cx="10620710" cy="21591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3200" b="1" dirty="0">
                <a:solidFill>
                  <a:srgbClr val="FF0000"/>
                </a:solidFill>
                <a:latin typeface="+mn-lt"/>
              </a:rPr>
              <a:t>Eventi avversi di </a:t>
            </a:r>
            <a:r>
              <a:rPr lang="it-IT" sz="3200" b="1" dirty="0" err="1">
                <a:solidFill>
                  <a:srgbClr val="FF0000"/>
                </a:solidFill>
                <a:latin typeface="+mn-lt"/>
              </a:rPr>
              <a:t>Orforglipron</a:t>
            </a:r>
            <a:endParaRPr lang="it-IT" sz="3200" b="1" dirty="0">
              <a:latin typeface="+mn-lt"/>
            </a:endParaRPr>
          </a:p>
        </p:txBody>
      </p:sp>
      <p:sp>
        <p:nvSpPr>
          <p:cNvPr id="2" name="Rettangolo 1">
            <a:extLst>
              <a:ext uri="{FF2B5EF4-FFF2-40B4-BE49-F238E27FC236}">
                <a16:creationId xmlns:a16="http://schemas.microsoft.com/office/drawing/2014/main" id="{6C8A5F99-8C3D-6818-D157-95AEF6A3B062}"/>
              </a:ext>
            </a:extLst>
          </p:cNvPr>
          <p:cNvSpPr/>
          <p:nvPr/>
        </p:nvSpPr>
        <p:spPr>
          <a:xfrm>
            <a:off x="1540286" y="3907970"/>
            <a:ext cx="9111427" cy="805543"/>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ln w="5715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40479121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961C43-B347-B7DB-AA82-83C22F5979B5}"/>
            </a:ext>
          </a:extLst>
        </p:cNvPr>
        <p:cNvGrpSpPr/>
        <p:nvPr/>
      </p:nvGrpSpPr>
      <p:grpSpPr>
        <a:xfrm>
          <a:off x="0" y="0"/>
          <a:ext cx="0" cy="0"/>
          <a:chOff x="0" y="0"/>
          <a:chExt cx="0" cy="0"/>
        </a:xfrm>
      </p:grpSpPr>
      <p:pic>
        <p:nvPicPr>
          <p:cNvPr id="3" name="Immagine 2">
            <a:extLst>
              <a:ext uri="{FF2B5EF4-FFF2-40B4-BE49-F238E27FC236}">
                <a16:creationId xmlns:a16="http://schemas.microsoft.com/office/drawing/2014/main" id="{D72419A9-4219-0FC3-DA21-EC2E91A083E3}"/>
              </a:ext>
            </a:extLst>
          </p:cNvPr>
          <p:cNvPicPr>
            <a:picLocks noChangeAspect="1"/>
          </p:cNvPicPr>
          <p:nvPr/>
        </p:nvPicPr>
        <p:blipFill>
          <a:blip r:embed="rId2"/>
          <a:srcRect l="5973"/>
          <a:stretch>
            <a:fillRect/>
          </a:stretch>
        </p:blipFill>
        <p:spPr>
          <a:xfrm>
            <a:off x="174171" y="1120253"/>
            <a:ext cx="7025446" cy="5737747"/>
          </a:xfrm>
          <a:prstGeom prst="rect">
            <a:avLst/>
          </a:prstGeom>
        </p:spPr>
      </p:pic>
      <p:pic>
        <p:nvPicPr>
          <p:cNvPr id="5" name="Immagine 4">
            <a:extLst>
              <a:ext uri="{FF2B5EF4-FFF2-40B4-BE49-F238E27FC236}">
                <a16:creationId xmlns:a16="http://schemas.microsoft.com/office/drawing/2014/main" id="{BEC0EDCD-68C2-E748-3AC6-90A8AF59FA9B}"/>
              </a:ext>
            </a:extLst>
          </p:cNvPr>
          <p:cNvPicPr>
            <a:picLocks noChangeAspect="1"/>
          </p:cNvPicPr>
          <p:nvPr/>
        </p:nvPicPr>
        <p:blipFill>
          <a:blip r:embed="rId3"/>
          <a:stretch>
            <a:fillRect/>
          </a:stretch>
        </p:blipFill>
        <p:spPr>
          <a:xfrm>
            <a:off x="6508233" y="2755446"/>
            <a:ext cx="5509596" cy="2883355"/>
          </a:xfrm>
          <a:prstGeom prst="rect">
            <a:avLst/>
          </a:prstGeom>
        </p:spPr>
      </p:pic>
    </p:spTree>
    <p:extLst>
      <p:ext uri="{BB962C8B-B14F-4D97-AF65-F5344CB8AC3E}">
        <p14:creationId xmlns:p14="http://schemas.microsoft.com/office/powerpoint/2010/main" val="3098992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088359-8E7E-D37D-91AB-D2BAA2055D75}"/>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772F0011-B33E-A4D2-70E8-B6C39B0DBB02}"/>
              </a:ext>
            </a:extLst>
          </p:cNvPr>
          <p:cNvPicPr>
            <a:picLocks noChangeAspect="1"/>
          </p:cNvPicPr>
          <p:nvPr/>
        </p:nvPicPr>
        <p:blipFill>
          <a:blip r:embed="rId3"/>
          <a:srcRect t="36021"/>
          <a:stretch>
            <a:fillRect/>
          </a:stretch>
        </p:blipFill>
        <p:spPr>
          <a:xfrm>
            <a:off x="1838524" y="1121229"/>
            <a:ext cx="8514952" cy="2525486"/>
          </a:xfrm>
          <a:prstGeom prst="rect">
            <a:avLst/>
          </a:prstGeom>
        </p:spPr>
      </p:pic>
      <p:pic>
        <p:nvPicPr>
          <p:cNvPr id="6" name="Immagine 5">
            <a:extLst>
              <a:ext uri="{FF2B5EF4-FFF2-40B4-BE49-F238E27FC236}">
                <a16:creationId xmlns:a16="http://schemas.microsoft.com/office/drawing/2014/main" id="{69BCA6D9-7388-389F-7F10-9ABB1BDD0394}"/>
              </a:ext>
            </a:extLst>
          </p:cNvPr>
          <p:cNvPicPr>
            <a:picLocks noChangeAspect="1"/>
          </p:cNvPicPr>
          <p:nvPr/>
        </p:nvPicPr>
        <p:blipFill>
          <a:blip r:embed="rId4"/>
          <a:srcRect r="2024"/>
          <a:stretch>
            <a:fillRect/>
          </a:stretch>
        </p:blipFill>
        <p:spPr>
          <a:xfrm>
            <a:off x="2072229" y="3646715"/>
            <a:ext cx="8047542" cy="2937307"/>
          </a:xfrm>
          <a:prstGeom prst="rect">
            <a:avLst/>
          </a:prstGeom>
        </p:spPr>
      </p:pic>
    </p:spTree>
    <p:extLst>
      <p:ext uri="{BB962C8B-B14F-4D97-AF65-F5344CB8AC3E}">
        <p14:creationId xmlns:p14="http://schemas.microsoft.com/office/powerpoint/2010/main" val="46069703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6C6DE0-84DA-6230-EE61-2C2029A8B9F6}"/>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A467459A-887D-30A0-96EA-F731965EDECD}"/>
              </a:ext>
            </a:extLst>
          </p:cNvPr>
          <p:cNvPicPr>
            <a:picLocks noChangeAspect="1"/>
          </p:cNvPicPr>
          <p:nvPr/>
        </p:nvPicPr>
        <p:blipFill>
          <a:blip r:embed="rId3"/>
          <a:srcRect t="36021"/>
          <a:stretch>
            <a:fillRect/>
          </a:stretch>
        </p:blipFill>
        <p:spPr>
          <a:xfrm>
            <a:off x="1838524" y="1121229"/>
            <a:ext cx="8514952" cy="2525486"/>
          </a:xfrm>
          <a:prstGeom prst="rect">
            <a:avLst/>
          </a:prstGeom>
        </p:spPr>
      </p:pic>
      <p:pic>
        <p:nvPicPr>
          <p:cNvPr id="3" name="Immagine 2">
            <a:extLst>
              <a:ext uri="{FF2B5EF4-FFF2-40B4-BE49-F238E27FC236}">
                <a16:creationId xmlns:a16="http://schemas.microsoft.com/office/drawing/2014/main" id="{86C590EB-A43E-D394-D912-8409CCD9FAE9}"/>
              </a:ext>
            </a:extLst>
          </p:cNvPr>
          <p:cNvPicPr>
            <a:picLocks noChangeAspect="1"/>
          </p:cNvPicPr>
          <p:nvPr/>
        </p:nvPicPr>
        <p:blipFill>
          <a:blip r:embed="rId4"/>
          <a:srcRect t="3050"/>
          <a:stretch>
            <a:fillRect/>
          </a:stretch>
        </p:blipFill>
        <p:spPr>
          <a:xfrm>
            <a:off x="1838524" y="3646715"/>
            <a:ext cx="8574904" cy="3113313"/>
          </a:xfrm>
          <a:prstGeom prst="rect">
            <a:avLst/>
          </a:prstGeom>
        </p:spPr>
      </p:pic>
    </p:spTree>
    <p:extLst>
      <p:ext uri="{BB962C8B-B14F-4D97-AF65-F5344CB8AC3E}">
        <p14:creationId xmlns:p14="http://schemas.microsoft.com/office/powerpoint/2010/main" val="267102417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E94FE8-F829-26D8-6E11-2EDAC1B16A86}"/>
            </a:ext>
          </a:extLst>
        </p:cNvPr>
        <p:cNvGrpSpPr/>
        <p:nvPr/>
      </p:nvGrpSpPr>
      <p:grpSpPr>
        <a:xfrm>
          <a:off x="0" y="0"/>
          <a:ext cx="0" cy="0"/>
          <a:chOff x="0" y="0"/>
          <a:chExt cx="0" cy="0"/>
        </a:xfrm>
      </p:grpSpPr>
      <p:sp>
        <p:nvSpPr>
          <p:cNvPr id="4" name="CasellaDiTesto 3">
            <a:extLst>
              <a:ext uri="{FF2B5EF4-FFF2-40B4-BE49-F238E27FC236}">
                <a16:creationId xmlns:a16="http://schemas.microsoft.com/office/drawing/2014/main" id="{0BED3E59-A14A-2082-FF1B-2199E1F489EE}"/>
              </a:ext>
            </a:extLst>
          </p:cNvPr>
          <p:cNvSpPr txBox="1"/>
          <p:nvPr/>
        </p:nvSpPr>
        <p:spPr>
          <a:xfrm>
            <a:off x="2256097" y="1206346"/>
            <a:ext cx="8137003" cy="584775"/>
          </a:xfrm>
          <a:prstGeom prst="rect">
            <a:avLst/>
          </a:prstGeom>
          <a:noFill/>
        </p:spPr>
        <p:txBody>
          <a:bodyPr wrap="square" rtlCol="0">
            <a:spAutoFit/>
          </a:bodyPr>
          <a:lstStyle/>
          <a:p>
            <a:pPr algn="ctr"/>
            <a:r>
              <a:rPr lang="it-IT" sz="3200" b="1" dirty="0">
                <a:solidFill>
                  <a:srgbClr val="FF0000"/>
                </a:solidFill>
              </a:rPr>
              <a:t>Effetti epatici del Glucagone</a:t>
            </a:r>
          </a:p>
        </p:txBody>
      </p:sp>
      <p:pic>
        <p:nvPicPr>
          <p:cNvPr id="5" name="Immagine 4">
            <a:extLst>
              <a:ext uri="{FF2B5EF4-FFF2-40B4-BE49-F238E27FC236}">
                <a16:creationId xmlns:a16="http://schemas.microsoft.com/office/drawing/2014/main" id="{2E0BE76E-74CF-6360-3742-7B655162D416}"/>
              </a:ext>
            </a:extLst>
          </p:cNvPr>
          <p:cNvPicPr>
            <a:picLocks noChangeAspect="1"/>
          </p:cNvPicPr>
          <p:nvPr/>
        </p:nvPicPr>
        <p:blipFill>
          <a:blip r:embed="rId3"/>
          <a:stretch>
            <a:fillRect/>
          </a:stretch>
        </p:blipFill>
        <p:spPr>
          <a:xfrm>
            <a:off x="228600" y="1948954"/>
            <a:ext cx="5334802" cy="3669603"/>
          </a:xfrm>
          <a:prstGeom prst="rect">
            <a:avLst/>
          </a:prstGeom>
        </p:spPr>
      </p:pic>
      <p:sp>
        <p:nvSpPr>
          <p:cNvPr id="6" name="Rettangolo 5">
            <a:extLst>
              <a:ext uri="{FF2B5EF4-FFF2-40B4-BE49-F238E27FC236}">
                <a16:creationId xmlns:a16="http://schemas.microsoft.com/office/drawing/2014/main" id="{99768AF9-1680-727D-4078-A4ACDE42CC42}"/>
              </a:ext>
            </a:extLst>
          </p:cNvPr>
          <p:cNvSpPr/>
          <p:nvPr/>
        </p:nvSpPr>
        <p:spPr>
          <a:xfrm>
            <a:off x="2427789" y="4389636"/>
            <a:ext cx="2349662" cy="827594"/>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ln w="57150"/>
              <a:solidFill>
                <a:schemeClr val="tx1"/>
              </a:solidFill>
              <a:effectLst>
                <a:outerShdw blurRad="38100" dist="19050" dir="2700000" algn="tl" rotWithShape="0">
                  <a:schemeClr val="dk1">
                    <a:alpha val="40000"/>
                  </a:schemeClr>
                </a:outerShdw>
              </a:effectLst>
            </a:endParaRPr>
          </a:p>
        </p:txBody>
      </p:sp>
      <p:pic>
        <p:nvPicPr>
          <p:cNvPr id="7" name="Immagine 6">
            <a:extLst>
              <a:ext uri="{FF2B5EF4-FFF2-40B4-BE49-F238E27FC236}">
                <a16:creationId xmlns:a16="http://schemas.microsoft.com/office/drawing/2014/main" id="{5618AD65-8BE9-2777-6483-97C0F06F8B86}"/>
              </a:ext>
            </a:extLst>
          </p:cNvPr>
          <p:cNvPicPr>
            <a:picLocks noChangeAspect="1"/>
          </p:cNvPicPr>
          <p:nvPr/>
        </p:nvPicPr>
        <p:blipFill>
          <a:blip r:embed="rId4"/>
          <a:stretch>
            <a:fillRect/>
          </a:stretch>
        </p:blipFill>
        <p:spPr>
          <a:xfrm>
            <a:off x="6324599" y="1791121"/>
            <a:ext cx="5334802" cy="3512917"/>
          </a:xfrm>
          <a:prstGeom prst="rect">
            <a:avLst/>
          </a:prstGeom>
        </p:spPr>
      </p:pic>
      <p:sp>
        <p:nvSpPr>
          <p:cNvPr id="8" name="Rettangolo 7">
            <a:extLst>
              <a:ext uri="{FF2B5EF4-FFF2-40B4-BE49-F238E27FC236}">
                <a16:creationId xmlns:a16="http://schemas.microsoft.com/office/drawing/2014/main" id="{CCA7B7F1-EBB3-69D4-EA37-B4923C036857}"/>
              </a:ext>
            </a:extLst>
          </p:cNvPr>
          <p:cNvSpPr/>
          <p:nvPr/>
        </p:nvSpPr>
        <p:spPr>
          <a:xfrm>
            <a:off x="8411900" y="3400004"/>
            <a:ext cx="2905247" cy="989632"/>
          </a:xfrm>
          <a:prstGeom prst="rect">
            <a:avLst/>
          </a:prstGeom>
          <a:noFill/>
          <a:ln w="38100">
            <a:solidFill>
              <a:srgbClr val="FFFF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ln w="57150"/>
              <a:solidFill>
                <a:schemeClr val="tx1"/>
              </a:solidFill>
              <a:effectLst>
                <a:outerShdw blurRad="38100" dist="19050" dir="2700000" algn="tl" rotWithShape="0">
                  <a:schemeClr val="dk1">
                    <a:alpha val="40000"/>
                  </a:schemeClr>
                </a:outerShdw>
              </a:effectLst>
            </a:endParaRPr>
          </a:p>
        </p:txBody>
      </p:sp>
      <p:sp>
        <p:nvSpPr>
          <p:cNvPr id="9" name="CasellaDiTesto 8">
            <a:extLst>
              <a:ext uri="{FF2B5EF4-FFF2-40B4-BE49-F238E27FC236}">
                <a16:creationId xmlns:a16="http://schemas.microsoft.com/office/drawing/2014/main" id="{25CD23AE-07CD-5C76-ACA4-9180D44330E1}"/>
              </a:ext>
            </a:extLst>
          </p:cNvPr>
          <p:cNvSpPr txBox="1"/>
          <p:nvPr/>
        </p:nvSpPr>
        <p:spPr>
          <a:xfrm>
            <a:off x="4777450" y="5534561"/>
            <a:ext cx="4190035" cy="1323439"/>
          </a:xfrm>
          <a:prstGeom prst="rect">
            <a:avLst/>
          </a:prstGeom>
          <a:noFill/>
        </p:spPr>
        <p:txBody>
          <a:bodyPr wrap="square" rtlCol="0">
            <a:spAutoFit/>
          </a:bodyPr>
          <a:lstStyle/>
          <a:p>
            <a:r>
              <a:rPr lang="it-IT" sz="2000" dirty="0"/>
              <a:t>Aumento spesa energetica tramite:</a:t>
            </a:r>
          </a:p>
          <a:p>
            <a:pPr marL="342900" indent="-342900">
              <a:buFont typeface="Arial" panose="020B0604020202020204" pitchFamily="34" charset="0"/>
              <a:buChar char="•"/>
            </a:pPr>
            <a:r>
              <a:rPr lang="it-IT" sz="2000" dirty="0"/>
              <a:t>Gluconeogenesi</a:t>
            </a:r>
          </a:p>
          <a:p>
            <a:pPr marL="342900" indent="-342900">
              <a:buFont typeface="Arial" panose="020B0604020202020204" pitchFamily="34" charset="0"/>
              <a:buChar char="•"/>
            </a:pPr>
            <a:r>
              <a:rPr lang="it-IT" sz="2000" dirty="0"/>
              <a:t>Glicogenolisi</a:t>
            </a:r>
          </a:p>
          <a:p>
            <a:pPr marL="342900" indent="-342900">
              <a:buFont typeface="Arial" panose="020B0604020202020204" pitchFamily="34" charset="0"/>
              <a:buChar char="•"/>
            </a:pPr>
            <a:r>
              <a:rPr lang="it-IT" sz="2000" dirty="0"/>
              <a:t>Ossidazione acidi grassi</a:t>
            </a:r>
          </a:p>
        </p:txBody>
      </p:sp>
    </p:spTree>
    <p:extLst>
      <p:ext uri="{BB962C8B-B14F-4D97-AF65-F5344CB8AC3E}">
        <p14:creationId xmlns:p14="http://schemas.microsoft.com/office/powerpoint/2010/main" val="106867761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DBA2E0-1698-FE04-0D7B-AE204A19DCD2}"/>
            </a:ext>
          </a:extLst>
        </p:cNvPr>
        <p:cNvGrpSpPr/>
        <p:nvPr/>
      </p:nvGrpSpPr>
      <p:grpSpPr>
        <a:xfrm>
          <a:off x="0" y="0"/>
          <a:ext cx="0" cy="0"/>
          <a:chOff x="0" y="0"/>
          <a:chExt cx="0" cy="0"/>
        </a:xfrm>
      </p:grpSpPr>
      <p:pic>
        <p:nvPicPr>
          <p:cNvPr id="2" name="Immagine 1">
            <a:extLst>
              <a:ext uri="{FF2B5EF4-FFF2-40B4-BE49-F238E27FC236}">
                <a16:creationId xmlns:a16="http://schemas.microsoft.com/office/drawing/2014/main" id="{45E670BC-5D49-044F-B037-4BF826EE5FFA}"/>
              </a:ext>
            </a:extLst>
          </p:cNvPr>
          <p:cNvPicPr>
            <a:picLocks noChangeAspect="1"/>
          </p:cNvPicPr>
          <p:nvPr/>
        </p:nvPicPr>
        <p:blipFill>
          <a:blip r:embed="rId2"/>
          <a:stretch>
            <a:fillRect/>
          </a:stretch>
        </p:blipFill>
        <p:spPr>
          <a:xfrm>
            <a:off x="4250183" y="1543848"/>
            <a:ext cx="7772400" cy="5314152"/>
          </a:xfrm>
          <a:prstGeom prst="rect">
            <a:avLst/>
          </a:prstGeom>
        </p:spPr>
      </p:pic>
      <p:pic>
        <p:nvPicPr>
          <p:cNvPr id="3" name="Immagine 2">
            <a:extLst>
              <a:ext uri="{FF2B5EF4-FFF2-40B4-BE49-F238E27FC236}">
                <a16:creationId xmlns:a16="http://schemas.microsoft.com/office/drawing/2014/main" id="{B1ABB60B-2676-304D-827D-3BE5F93433EA}"/>
              </a:ext>
            </a:extLst>
          </p:cNvPr>
          <p:cNvPicPr>
            <a:picLocks noChangeAspect="1"/>
          </p:cNvPicPr>
          <p:nvPr/>
        </p:nvPicPr>
        <p:blipFill>
          <a:blip r:embed="rId3"/>
          <a:stretch>
            <a:fillRect/>
          </a:stretch>
        </p:blipFill>
        <p:spPr>
          <a:xfrm>
            <a:off x="335616" y="1063500"/>
            <a:ext cx="5792342" cy="1672706"/>
          </a:xfrm>
          <a:prstGeom prst="rect">
            <a:avLst/>
          </a:prstGeom>
        </p:spPr>
      </p:pic>
    </p:spTree>
    <p:extLst>
      <p:ext uri="{BB962C8B-B14F-4D97-AF65-F5344CB8AC3E}">
        <p14:creationId xmlns:p14="http://schemas.microsoft.com/office/powerpoint/2010/main" val="146897084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F10953-9775-573E-EA7E-6C098A1C12E9}"/>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4C9CC861-6D8F-7569-77AD-D356007E55E9}"/>
              </a:ext>
            </a:extLst>
          </p:cNvPr>
          <p:cNvSpPr txBox="1">
            <a:spLocks/>
          </p:cNvSpPr>
          <p:nvPr/>
        </p:nvSpPr>
        <p:spPr>
          <a:xfrm>
            <a:off x="2370363" y="1077963"/>
            <a:ext cx="7451272"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t-IT" sz="3200" b="1" dirty="0">
                <a:solidFill>
                  <a:srgbClr val="FF0000"/>
                </a:solidFill>
                <a:latin typeface="+mn-lt"/>
              </a:rPr>
              <a:t>Doppio agonismo: GLP-1+GLUCAGONE</a:t>
            </a:r>
          </a:p>
        </p:txBody>
      </p:sp>
      <p:pic>
        <p:nvPicPr>
          <p:cNvPr id="3" name="Immagine 2">
            <a:extLst>
              <a:ext uri="{FF2B5EF4-FFF2-40B4-BE49-F238E27FC236}">
                <a16:creationId xmlns:a16="http://schemas.microsoft.com/office/drawing/2014/main" id="{401864F8-B0DA-FC4B-AC30-D58555EB81BB}"/>
              </a:ext>
            </a:extLst>
          </p:cNvPr>
          <p:cNvPicPr>
            <a:picLocks noChangeAspect="1"/>
          </p:cNvPicPr>
          <p:nvPr/>
        </p:nvPicPr>
        <p:blipFill>
          <a:blip r:embed="rId2"/>
          <a:stretch>
            <a:fillRect/>
          </a:stretch>
        </p:blipFill>
        <p:spPr>
          <a:xfrm>
            <a:off x="2487385" y="1740745"/>
            <a:ext cx="7217229" cy="5031057"/>
          </a:xfrm>
          <a:prstGeom prst="rect">
            <a:avLst/>
          </a:prstGeom>
        </p:spPr>
      </p:pic>
    </p:spTree>
    <p:extLst>
      <p:ext uri="{BB962C8B-B14F-4D97-AF65-F5344CB8AC3E}">
        <p14:creationId xmlns:p14="http://schemas.microsoft.com/office/powerpoint/2010/main" val="216452456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E7B36E-5146-64D3-8844-33ACE966DE5B}"/>
            </a:ext>
          </a:extLst>
        </p:cNvPr>
        <p:cNvGrpSpPr/>
        <p:nvPr/>
      </p:nvGrpSpPr>
      <p:grpSpPr>
        <a:xfrm>
          <a:off x="0" y="0"/>
          <a:ext cx="0" cy="0"/>
          <a:chOff x="0" y="0"/>
          <a:chExt cx="0" cy="0"/>
        </a:xfrm>
      </p:grpSpPr>
      <p:pic>
        <p:nvPicPr>
          <p:cNvPr id="2" name="Immagine 1">
            <a:extLst>
              <a:ext uri="{FF2B5EF4-FFF2-40B4-BE49-F238E27FC236}">
                <a16:creationId xmlns:a16="http://schemas.microsoft.com/office/drawing/2014/main" id="{A59F1D8B-6B84-468C-4FC4-F805417A3489}"/>
              </a:ext>
            </a:extLst>
          </p:cNvPr>
          <p:cNvPicPr>
            <a:picLocks noChangeAspect="1"/>
          </p:cNvPicPr>
          <p:nvPr/>
        </p:nvPicPr>
        <p:blipFill>
          <a:blip r:embed="rId2"/>
          <a:stretch>
            <a:fillRect/>
          </a:stretch>
        </p:blipFill>
        <p:spPr>
          <a:xfrm>
            <a:off x="2342696" y="1246529"/>
            <a:ext cx="7506607" cy="5367933"/>
          </a:xfrm>
          <a:prstGeom prst="rect">
            <a:avLst/>
          </a:prstGeom>
        </p:spPr>
      </p:pic>
    </p:spTree>
    <p:extLst>
      <p:ext uri="{BB962C8B-B14F-4D97-AF65-F5344CB8AC3E}">
        <p14:creationId xmlns:p14="http://schemas.microsoft.com/office/powerpoint/2010/main" val="39834060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B12B80-0CD5-7377-4F10-3BBF6FAA8C6E}"/>
            </a:ext>
          </a:extLst>
        </p:cNvPr>
        <p:cNvGrpSpPr/>
        <p:nvPr/>
      </p:nvGrpSpPr>
      <p:grpSpPr>
        <a:xfrm>
          <a:off x="0" y="0"/>
          <a:ext cx="0" cy="0"/>
          <a:chOff x="0" y="0"/>
          <a:chExt cx="0" cy="0"/>
        </a:xfrm>
      </p:grpSpPr>
      <p:sp>
        <p:nvSpPr>
          <p:cNvPr id="2" name="Segnaposto contenuto 2">
            <a:extLst>
              <a:ext uri="{FF2B5EF4-FFF2-40B4-BE49-F238E27FC236}">
                <a16:creationId xmlns:a16="http://schemas.microsoft.com/office/drawing/2014/main" id="{3D8E92E4-D29F-14FB-5E19-DE554AE63CA4}"/>
              </a:ext>
            </a:extLst>
          </p:cNvPr>
          <p:cNvSpPr txBox="1">
            <a:spLocks/>
          </p:cNvSpPr>
          <p:nvPr/>
        </p:nvSpPr>
        <p:spPr>
          <a:xfrm>
            <a:off x="2796376" y="1858528"/>
            <a:ext cx="7182692" cy="435133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it-IT" b="1" dirty="0">
                <a:sym typeface="Wingdings" pitchFamily="2" charset="2"/>
              </a:rPr>
              <a:t>387 pazienti non diabetici con BMI &gt; 27</a:t>
            </a:r>
          </a:p>
          <a:p>
            <a:pPr marL="0" indent="0">
              <a:buFont typeface="Arial" panose="020B0604020202020204" pitchFamily="34" charset="0"/>
              <a:buNone/>
            </a:pPr>
            <a:endParaRPr lang="it-IT" dirty="0">
              <a:sym typeface="Wingdings" pitchFamily="2" charset="2"/>
            </a:endParaRPr>
          </a:p>
        </p:txBody>
      </p:sp>
      <p:pic>
        <p:nvPicPr>
          <p:cNvPr id="3" name="Immagine 2">
            <a:extLst>
              <a:ext uri="{FF2B5EF4-FFF2-40B4-BE49-F238E27FC236}">
                <a16:creationId xmlns:a16="http://schemas.microsoft.com/office/drawing/2014/main" id="{1AB0625D-3960-9232-F64C-E2E400C720C2}"/>
              </a:ext>
            </a:extLst>
          </p:cNvPr>
          <p:cNvPicPr>
            <a:picLocks noChangeAspect="1"/>
          </p:cNvPicPr>
          <p:nvPr/>
        </p:nvPicPr>
        <p:blipFill>
          <a:blip r:embed="rId3"/>
          <a:stretch>
            <a:fillRect/>
          </a:stretch>
        </p:blipFill>
        <p:spPr>
          <a:xfrm>
            <a:off x="291722" y="2449893"/>
            <a:ext cx="5702300" cy="4267200"/>
          </a:xfrm>
          <a:prstGeom prst="rect">
            <a:avLst/>
          </a:prstGeom>
        </p:spPr>
      </p:pic>
      <p:pic>
        <p:nvPicPr>
          <p:cNvPr id="4" name="Immagine 3">
            <a:extLst>
              <a:ext uri="{FF2B5EF4-FFF2-40B4-BE49-F238E27FC236}">
                <a16:creationId xmlns:a16="http://schemas.microsoft.com/office/drawing/2014/main" id="{8B540A55-3FE8-8A1E-C6E4-9FB77DA43986}"/>
              </a:ext>
            </a:extLst>
          </p:cNvPr>
          <p:cNvPicPr>
            <a:picLocks noChangeAspect="1"/>
          </p:cNvPicPr>
          <p:nvPr/>
        </p:nvPicPr>
        <p:blipFill>
          <a:blip r:embed="rId4"/>
          <a:stretch>
            <a:fillRect/>
          </a:stretch>
        </p:blipFill>
        <p:spPr>
          <a:xfrm>
            <a:off x="5947722" y="2580604"/>
            <a:ext cx="6244278" cy="4182770"/>
          </a:xfrm>
          <a:prstGeom prst="rect">
            <a:avLst/>
          </a:prstGeom>
        </p:spPr>
      </p:pic>
      <p:sp>
        <p:nvSpPr>
          <p:cNvPr id="5" name="Titolo 1">
            <a:extLst>
              <a:ext uri="{FF2B5EF4-FFF2-40B4-BE49-F238E27FC236}">
                <a16:creationId xmlns:a16="http://schemas.microsoft.com/office/drawing/2014/main" id="{FC9A6680-0A1F-159C-8999-D37A090A165F}"/>
              </a:ext>
            </a:extLst>
          </p:cNvPr>
          <p:cNvSpPr txBox="1">
            <a:spLocks/>
          </p:cNvSpPr>
          <p:nvPr/>
        </p:nvSpPr>
        <p:spPr>
          <a:xfrm>
            <a:off x="66294" y="1305020"/>
            <a:ext cx="12059411" cy="145811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3200" b="1" dirty="0" err="1">
                <a:solidFill>
                  <a:srgbClr val="FF0000"/>
                </a:solidFill>
              </a:rPr>
              <a:t>Survodutide</a:t>
            </a:r>
            <a:r>
              <a:rPr lang="it-IT" sz="3200" b="1" dirty="0">
                <a:solidFill>
                  <a:srgbClr val="FF0000"/>
                </a:solidFill>
              </a:rPr>
              <a:t> 0.6-4,8 mg/settimana </a:t>
            </a:r>
            <a:r>
              <a:rPr lang="it-IT" sz="3200" b="1" dirty="0"/>
              <a:t>vs placebo</a:t>
            </a:r>
          </a:p>
        </p:txBody>
      </p:sp>
    </p:spTree>
    <p:extLst>
      <p:ext uri="{BB962C8B-B14F-4D97-AF65-F5344CB8AC3E}">
        <p14:creationId xmlns:p14="http://schemas.microsoft.com/office/powerpoint/2010/main" val="147378159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5F9A87-BA6C-44A6-3DC3-18EA71D2032E}"/>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2E7CF1C7-A347-EBDB-3CE7-6A21E3C08962}"/>
              </a:ext>
            </a:extLst>
          </p:cNvPr>
          <p:cNvSpPr txBox="1">
            <a:spLocks/>
          </p:cNvSpPr>
          <p:nvPr/>
        </p:nvSpPr>
        <p:spPr>
          <a:xfrm>
            <a:off x="838200" y="1303915"/>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3200" b="1" dirty="0">
                <a:solidFill>
                  <a:srgbClr val="FF0000"/>
                </a:solidFill>
              </a:rPr>
              <a:t>Eventi avversi di</a:t>
            </a:r>
            <a:r>
              <a:rPr lang="it-IT" sz="3200" b="1" dirty="0"/>
              <a:t> </a:t>
            </a:r>
            <a:r>
              <a:rPr lang="it-IT" sz="3200" b="1" dirty="0" err="1">
                <a:solidFill>
                  <a:srgbClr val="FF0000"/>
                </a:solidFill>
              </a:rPr>
              <a:t>Survodutide</a:t>
            </a:r>
            <a:endParaRPr lang="it-IT" sz="3200" b="1" dirty="0"/>
          </a:p>
        </p:txBody>
      </p:sp>
      <p:pic>
        <p:nvPicPr>
          <p:cNvPr id="3" name="Immagine 2">
            <a:extLst>
              <a:ext uri="{FF2B5EF4-FFF2-40B4-BE49-F238E27FC236}">
                <a16:creationId xmlns:a16="http://schemas.microsoft.com/office/drawing/2014/main" id="{D4AECD26-1F5F-155E-C6FE-A3529C74FFB3}"/>
              </a:ext>
            </a:extLst>
          </p:cNvPr>
          <p:cNvPicPr>
            <a:picLocks noChangeAspect="1"/>
          </p:cNvPicPr>
          <p:nvPr/>
        </p:nvPicPr>
        <p:blipFill>
          <a:blip r:embed="rId3"/>
          <a:stretch>
            <a:fillRect/>
          </a:stretch>
        </p:blipFill>
        <p:spPr>
          <a:xfrm>
            <a:off x="1092420" y="2158773"/>
            <a:ext cx="10007160" cy="4044889"/>
          </a:xfrm>
          <a:prstGeom prst="rect">
            <a:avLst/>
          </a:prstGeom>
        </p:spPr>
      </p:pic>
      <p:sp>
        <p:nvSpPr>
          <p:cNvPr id="4" name="Rettangolo 3">
            <a:extLst>
              <a:ext uri="{FF2B5EF4-FFF2-40B4-BE49-F238E27FC236}">
                <a16:creationId xmlns:a16="http://schemas.microsoft.com/office/drawing/2014/main" id="{B1217F6D-0B66-DBCB-96EA-96D9FF3B4FC9}"/>
              </a:ext>
            </a:extLst>
          </p:cNvPr>
          <p:cNvSpPr/>
          <p:nvPr/>
        </p:nvSpPr>
        <p:spPr>
          <a:xfrm>
            <a:off x="1219201" y="3484336"/>
            <a:ext cx="9644742" cy="1098986"/>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ln w="5715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323437134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7E3FD6-DDEF-EFD8-2550-27E9534EF42E}"/>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33C2F556-47CC-B89A-8F61-1B52CC415DA8}"/>
              </a:ext>
            </a:extLst>
          </p:cNvPr>
          <p:cNvSpPr txBox="1">
            <a:spLocks/>
          </p:cNvSpPr>
          <p:nvPr/>
        </p:nvSpPr>
        <p:spPr>
          <a:xfrm>
            <a:off x="838200" y="1201816"/>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3200" b="1" dirty="0" err="1">
                <a:solidFill>
                  <a:srgbClr val="FF0000"/>
                </a:solidFill>
                <a:latin typeface="+mn-lt"/>
              </a:rPr>
              <a:t>Retatrutide</a:t>
            </a:r>
            <a:r>
              <a:rPr lang="it-IT" sz="3200" dirty="0">
                <a:latin typeface="+mn-lt"/>
              </a:rPr>
              <a:t> </a:t>
            </a:r>
            <a:r>
              <a:rPr lang="it-IT" sz="3200" b="1" dirty="0">
                <a:solidFill>
                  <a:srgbClr val="FF0000"/>
                </a:solidFill>
                <a:latin typeface="+mn-lt"/>
              </a:rPr>
              <a:t>1-12 mg/settimana </a:t>
            </a:r>
            <a:r>
              <a:rPr lang="it-IT" sz="3200" dirty="0">
                <a:latin typeface="+mn-lt"/>
              </a:rPr>
              <a:t>vs placebo</a:t>
            </a:r>
          </a:p>
        </p:txBody>
      </p:sp>
      <p:pic>
        <p:nvPicPr>
          <p:cNvPr id="3" name="Segnaposto contenuto 4">
            <a:extLst>
              <a:ext uri="{FF2B5EF4-FFF2-40B4-BE49-F238E27FC236}">
                <a16:creationId xmlns:a16="http://schemas.microsoft.com/office/drawing/2014/main" id="{1F40D942-27FC-173B-0220-893F2E00AF48}"/>
              </a:ext>
            </a:extLst>
          </p:cNvPr>
          <p:cNvPicPr>
            <a:picLocks noChangeAspect="1"/>
          </p:cNvPicPr>
          <p:nvPr/>
        </p:nvPicPr>
        <p:blipFill>
          <a:blip r:embed="rId3"/>
          <a:stretch>
            <a:fillRect/>
          </a:stretch>
        </p:blipFill>
        <p:spPr>
          <a:xfrm>
            <a:off x="996950" y="2233930"/>
            <a:ext cx="10198100" cy="4624070"/>
          </a:xfrm>
          <a:prstGeom prst="rect">
            <a:avLst/>
          </a:prstGeom>
        </p:spPr>
      </p:pic>
      <p:sp>
        <p:nvSpPr>
          <p:cNvPr id="4" name="CasellaDiTesto 3">
            <a:extLst>
              <a:ext uri="{FF2B5EF4-FFF2-40B4-BE49-F238E27FC236}">
                <a16:creationId xmlns:a16="http://schemas.microsoft.com/office/drawing/2014/main" id="{C292D910-FC75-A07C-6228-22F758D9498A}"/>
              </a:ext>
            </a:extLst>
          </p:cNvPr>
          <p:cNvSpPr txBox="1"/>
          <p:nvPr/>
        </p:nvSpPr>
        <p:spPr>
          <a:xfrm>
            <a:off x="1308958" y="1679931"/>
            <a:ext cx="9574084" cy="369332"/>
          </a:xfrm>
          <a:prstGeom prst="rect">
            <a:avLst/>
          </a:prstGeom>
          <a:noFill/>
        </p:spPr>
        <p:txBody>
          <a:bodyPr wrap="square" rtlCol="0">
            <a:spAutoFit/>
          </a:bodyPr>
          <a:lstStyle/>
          <a:p>
            <a:pPr algn="ctr"/>
            <a:r>
              <a:rPr lang="it-IT" b="1" dirty="0"/>
              <a:t>338 pazienti non diabetici, obesi o con BMI &gt; 27 e una comorbidità peso-relata</a:t>
            </a:r>
          </a:p>
        </p:txBody>
      </p:sp>
      <p:sp>
        <p:nvSpPr>
          <p:cNvPr id="5" name="Rettangolo 4">
            <a:extLst>
              <a:ext uri="{FF2B5EF4-FFF2-40B4-BE49-F238E27FC236}">
                <a16:creationId xmlns:a16="http://schemas.microsoft.com/office/drawing/2014/main" id="{1E50DD2E-62F5-928B-A068-644BD6295071}"/>
              </a:ext>
            </a:extLst>
          </p:cNvPr>
          <p:cNvSpPr/>
          <p:nvPr/>
        </p:nvSpPr>
        <p:spPr>
          <a:xfrm>
            <a:off x="8789418" y="5566695"/>
            <a:ext cx="532435" cy="298205"/>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ln w="5715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19759301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973956-37ED-ACAA-0166-FA77AA0A882B}"/>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BF4B54B8-CFD3-933A-ABC8-E3DFCDF7D0D5}"/>
              </a:ext>
            </a:extLst>
          </p:cNvPr>
          <p:cNvSpPr txBox="1">
            <a:spLocks/>
          </p:cNvSpPr>
          <p:nvPr/>
        </p:nvSpPr>
        <p:spPr>
          <a:xfrm>
            <a:off x="-438316" y="959936"/>
            <a:ext cx="13068627" cy="150588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err="1">
                <a:solidFill>
                  <a:srgbClr val="FF0000"/>
                </a:solidFill>
                <a:latin typeface="+mn-lt"/>
              </a:rPr>
              <a:t>Retatrutide</a:t>
            </a:r>
            <a:r>
              <a:rPr lang="en-US" sz="3200" b="1" dirty="0">
                <a:solidFill>
                  <a:srgbClr val="FF0000"/>
                </a:solidFill>
                <a:latin typeface="+mn-lt"/>
              </a:rPr>
              <a:t>: </a:t>
            </a:r>
            <a:r>
              <a:rPr lang="en-US" sz="3200" dirty="0" err="1">
                <a:latin typeface="+mn-lt"/>
              </a:rPr>
              <a:t>perdita</a:t>
            </a:r>
            <a:r>
              <a:rPr lang="en-US" sz="3200" dirty="0">
                <a:latin typeface="+mn-lt"/>
              </a:rPr>
              <a:t> di peso </a:t>
            </a:r>
            <a:r>
              <a:rPr lang="en-US" sz="3200" dirty="0" err="1">
                <a:latin typeface="+mn-lt"/>
              </a:rPr>
              <a:t>maggiore</a:t>
            </a:r>
            <a:r>
              <a:rPr lang="en-US" sz="3200" dirty="0">
                <a:latin typeface="+mn-lt"/>
              </a:rPr>
              <a:t> se BMI &gt; 35 Kg/m2</a:t>
            </a:r>
          </a:p>
        </p:txBody>
      </p:sp>
      <p:pic>
        <p:nvPicPr>
          <p:cNvPr id="3" name="Immagine 2" descr="Immagine che contiene linea, Diagramma, testo, Parallelo&#10;&#10;Il contenuto generato dall'IA potrebbe non essere corretto.">
            <a:extLst>
              <a:ext uri="{FF2B5EF4-FFF2-40B4-BE49-F238E27FC236}">
                <a16:creationId xmlns:a16="http://schemas.microsoft.com/office/drawing/2014/main" id="{36F24F8F-9D69-D553-F90A-E85AFC2924BC}"/>
              </a:ext>
            </a:extLst>
          </p:cNvPr>
          <p:cNvPicPr>
            <a:picLocks noChangeAspect="1"/>
          </p:cNvPicPr>
          <p:nvPr/>
        </p:nvPicPr>
        <p:blipFill>
          <a:blip r:embed="rId3"/>
          <a:stretch>
            <a:fillRect/>
          </a:stretch>
        </p:blipFill>
        <p:spPr>
          <a:xfrm>
            <a:off x="839726" y="2543145"/>
            <a:ext cx="10512547" cy="4099892"/>
          </a:xfrm>
          <a:prstGeom prst="rect">
            <a:avLst/>
          </a:prstGeom>
        </p:spPr>
      </p:pic>
      <p:sp>
        <p:nvSpPr>
          <p:cNvPr id="4" name="Rettangolo 3">
            <a:extLst>
              <a:ext uri="{FF2B5EF4-FFF2-40B4-BE49-F238E27FC236}">
                <a16:creationId xmlns:a16="http://schemas.microsoft.com/office/drawing/2014/main" id="{FB0E9778-B394-2380-C7E0-6D0AD9AA9DBF}"/>
              </a:ext>
            </a:extLst>
          </p:cNvPr>
          <p:cNvSpPr/>
          <p:nvPr/>
        </p:nvSpPr>
        <p:spPr>
          <a:xfrm>
            <a:off x="5551987" y="5459967"/>
            <a:ext cx="544011" cy="271156"/>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ln w="57150"/>
              <a:solidFill>
                <a:schemeClr val="tx1"/>
              </a:solidFill>
              <a:effectLst>
                <a:outerShdw blurRad="38100" dist="19050" dir="2700000" algn="tl" rotWithShape="0">
                  <a:schemeClr val="dk1">
                    <a:alpha val="40000"/>
                  </a:schemeClr>
                </a:outerShdw>
              </a:effectLst>
            </a:endParaRPr>
          </a:p>
        </p:txBody>
      </p:sp>
      <p:sp>
        <p:nvSpPr>
          <p:cNvPr id="5" name="Rettangolo 4">
            <a:extLst>
              <a:ext uri="{FF2B5EF4-FFF2-40B4-BE49-F238E27FC236}">
                <a16:creationId xmlns:a16="http://schemas.microsoft.com/office/drawing/2014/main" id="{CB6A2290-5596-E2DC-A096-D3F2FAC268AA}"/>
              </a:ext>
            </a:extLst>
          </p:cNvPr>
          <p:cNvSpPr/>
          <p:nvPr/>
        </p:nvSpPr>
        <p:spPr>
          <a:xfrm>
            <a:off x="10843550" y="5797564"/>
            <a:ext cx="544011" cy="271156"/>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ln w="5715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31915656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902835-57AC-28BF-4854-08567D535916}"/>
            </a:ext>
          </a:extLst>
        </p:cNvPr>
        <p:cNvGrpSpPr/>
        <p:nvPr/>
      </p:nvGrpSpPr>
      <p:grpSpPr>
        <a:xfrm>
          <a:off x="0" y="0"/>
          <a:ext cx="0" cy="0"/>
          <a:chOff x="0" y="0"/>
          <a:chExt cx="0" cy="0"/>
        </a:xfrm>
      </p:grpSpPr>
      <p:pic>
        <p:nvPicPr>
          <p:cNvPr id="7" name="Immagine 6">
            <a:extLst>
              <a:ext uri="{FF2B5EF4-FFF2-40B4-BE49-F238E27FC236}">
                <a16:creationId xmlns:a16="http://schemas.microsoft.com/office/drawing/2014/main" id="{C01B2D67-0660-D8B1-C335-490239414DBB}"/>
              </a:ext>
            </a:extLst>
          </p:cNvPr>
          <p:cNvPicPr>
            <a:picLocks noChangeAspect="1"/>
          </p:cNvPicPr>
          <p:nvPr/>
        </p:nvPicPr>
        <p:blipFill>
          <a:blip r:embed="rId2"/>
          <a:stretch>
            <a:fillRect/>
          </a:stretch>
        </p:blipFill>
        <p:spPr>
          <a:xfrm>
            <a:off x="8186495" y="4888342"/>
            <a:ext cx="1872867" cy="804231"/>
          </a:xfrm>
          <a:prstGeom prst="rect">
            <a:avLst/>
          </a:prstGeom>
        </p:spPr>
      </p:pic>
      <p:pic>
        <p:nvPicPr>
          <p:cNvPr id="9" name="Immagine 8">
            <a:extLst>
              <a:ext uri="{FF2B5EF4-FFF2-40B4-BE49-F238E27FC236}">
                <a16:creationId xmlns:a16="http://schemas.microsoft.com/office/drawing/2014/main" id="{8CC3D3E1-485A-09DC-B142-9E0813C56566}"/>
              </a:ext>
            </a:extLst>
          </p:cNvPr>
          <p:cNvPicPr>
            <a:picLocks noChangeAspect="1"/>
          </p:cNvPicPr>
          <p:nvPr/>
        </p:nvPicPr>
        <p:blipFill>
          <a:blip r:embed="rId3"/>
          <a:srcRect t="14445" b="36667"/>
          <a:stretch>
            <a:fillRect/>
          </a:stretch>
        </p:blipFill>
        <p:spPr>
          <a:xfrm>
            <a:off x="144406" y="1948541"/>
            <a:ext cx="5951594" cy="4114801"/>
          </a:xfrm>
          <a:prstGeom prst="rect">
            <a:avLst/>
          </a:prstGeom>
        </p:spPr>
      </p:pic>
      <p:pic>
        <p:nvPicPr>
          <p:cNvPr id="10" name="Immagine 9">
            <a:extLst>
              <a:ext uri="{FF2B5EF4-FFF2-40B4-BE49-F238E27FC236}">
                <a16:creationId xmlns:a16="http://schemas.microsoft.com/office/drawing/2014/main" id="{54F30B3C-4A60-3791-4706-6D61646E3B18}"/>
              </a:ext>
            </a:extLst>
          </p:cNvPr>
          <p:cNvPicPr>
            <a:picLocks noChangeAspect="1"/>
          </p:cNvPicPr>
          <p:nvPr/>
        </p:nvPicPr>
        <p:blipFill>
          <a:blip r:embed="rId3"/>
          <a:srcRect t="62540" b="6666"/>
          <a:stretch>
            <a:fillRect/>
          </a:stretch>
        </p:blipFill>
        <p:spPr>
          <a:xfrm>
            <a:off x="6198264" y="1948541"/>
            <a:ext cx="5849330" cy="2547257"/>
          </a:xfrm>
          <a:prstGeom prst="rect">
            <a:avLst/>
          </a:prstGeom>
        </p:spPr>
      </p:pic>
    </p:spTree>
    <p:extLst>
      <p:ext uri="{BB962C8B-B14F-4D97-AF65-F5344CB8AC3E}">
        <p14:creationId xmlns:p14="http://schemas.microsoft.com/office/powerpoint/2010/main" val="315981626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EE0F69-7251-4909-C6C6-D1CF721169AA}"/>
            </a:ext>
          </a:extLst>
        </p:cNvPr>
        <p:cNvGrpSpPr/>
        <p:nvPr/>
      </p:nvGrpSpPr>
      <p:grpSpPr>
        <a:xfrm>
          <a:off x="0" y="0"/>
          <a:ext cx="0" cy="0"/>
          <a:chOff x="0" y="0"/>
          <a:chExt cx="0" cy="0"/>
        </a:xfrm>
      </p:grpSpPr>
      <p:pic>
        <p:nvPicPr>
          <p:cNvPr id="2" name="Segnaposto contenuto 3">
            <a:extLst>
              <a:ext uri="{FF2B5EF4-FFF2-40B4-BE49-F238E27FC236}">
                <a16:creationId xmlns:a16="http://schemas.microsoft.com/office/drawing/2014/main" id="{BD08F15C-2530-D9DC-945D-B5FFC7AD433B}"/>
              </a:ext>
            </a:extLst>
          </p:cNvPr>
          <p:cNvPicPr>
            <a:picLocks noChangeAspect="1"/>
          </p:cNvPicPr>
          <p:nvPr/>
        </p:nvPicPr>
        <p:blipFill>
          <a:blip r:embed="rId3"/>
          <a:srcRect r="51581"/>
          <a:stretch>
            <a:fillRect/>
          </a:stretch>
        </p:blipFill>
        <p:spPr>
          <a:xfrm>
            <a:off x="982568" y="1578148"/>
            <a:ext cx="5145302" cy="3135956"/>
          </a:xfrm>
          <a:prstGeom prst="rect">
            <a:avLst/>
          </a:prstGeom>
        </p:spPr>
      </p:pic>
      <p:pic>
        <p:nvPicPr>
          <p:cNvPr id="3" name="Immagine 2">
            <a:extLst>
              <a:ext uri="{FF2B5EF4-FFF2-40B4-BE49-F238E27FC236}">
                <a16:creationId xmlns:a16="http://schemas.microsoft.com/office/drawing/2014/main" id="{C61FCFF8-BD74-AFDA-D262-5F5D817DDC7E}"/>
              </a:ext>
            </a:extLst>
          </p:cNvPr>
          <p:cNvPicPr>
            <a:picLocks noChangeAspect="1"/>
          </p:cNvPicPr>
          <p:nvPr/>
        </p:nvPicPr>
        <p:blipFill>
          <a:blip r:embed="rId4"/>
          <a:stretch>
            <a:fillRect/>
          </a:stretch>
        </p:blipFill>
        <p:spPr>
          <a:xfrm>
            <a:off x="6283338" y="4160382"/>
            <a:ext cx="5730849" cy="2654665"/>
          </a:xfrm>
          <a:prstGeom prst="rect">
            <a:avLst/>
          </a:prstGeom>
        </p:spPr>
      </p:pic>
      <p:sp>
        <p:nvSpPr>
          <p:cNvPr id="4" name="CasellaDiTesto 3">
            <a:extLst>
              <a:ext uri="{FF2B5EF4-FFF2-40B4-BE49-F238E27FC236}">
                <a16:creationId xmlns:a16="http://schemas.microsoft.com/office/drawing/2014/main" id="{65AE2902-F7BD-67DB-C517-EA4B7B667C94}"/>
              </a:ext>
            </a:extLst>
          </p:cNvPr>
          <p:cNvSpPr txBox="1"/>
          <p:nvPr/>
        </p:nvSpPr>
        <p:spPr>
          <a:xfrm>
            <a:off x="1776501" y="4949105"/>
            <a:ext cx="4132162" cy="1077218"/>
          </a:xfrm>
          <a:prstGeom prst="rect">
            <a:avLst/>
          </a:prstGeom>
          <a:noFill/>
        </p:spPr>
        <p:txBody>
          <a:bodyPr wrap="square" rtlCol="0">
            <a:spAutoFit/>
          </a:bodyPr>
          <a:lstStyle/>
          <a:p>
            <a:pPr algn="just"/>
            <a:r>
              <a:rPr lang="it-IT" sz="3200" dirty="0"/>
              <a:t>… e aumentando la spesa energetica</a:t>
            </a:r>
          </a:p>
        </p:txBody>
      </p:sp>
      <p:sp>
        <p:nvSpPr>
          <p:cNvPr id="5" name="Titolo 1">
            <a:extLst>
              <a:ext uri="{FF2B5EF4-FFF2-40B4-BE49-F238E27FC236}">
                <a16:creationId xmlns:a16="http://schemas.microsoft.com/office/drawing/2014/main" id="{7E9FDE82-7783-34B4-529C-BBF442A04607}"/>
              </a:ext>
            </a:extLst>
          </p:cNvPr>
          <p:cNvSpPr txBox="1">
            <a:spLocks/>
          </p:cNvSpPr>
          <p:nvPr/>
        </p:nvSpPr>
        <p:spPr>
          <a:xfrm>
            <a:off x="206829" y="1043758"/>
            <a:ext cx="12192000" cy="1458119"/>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3600" b="1" dirty="0" err="1">
                <a:solidFill>
                  <a:srgbClr val="FF0000"/>
                </a:solidFill>
                <a:latin typeface="+mn-lt"/>
              </a:rPr>
              <a:t>Retatrutide</a:t>
            </a:r>
            <a:r>
              <a:rPr lang="it-IT" sz="3600" b="1" dirty="0">
                <a:solidFill>
                  <a:srgbClr val="FF0000"/>
                </a:solidFill>
                <a:latin typeface="+mn-lt"/>
              </a:rPr>
              <a:t>: </a:t>
            </a:r>
            <a:r>
              <a:rPr lang="it-IT" sz="3600" dirty="0">
                <a:latin typeface="+mn-lt"/>
              </a:rPr>
              <a:t>perdita di peso riducendo </a:t>
            </a:r>
            <a:r>
              <a:rPr lang="it-IT" sz="3600" dirty="0" err="1">
                <a:latin typeface="+mn-lt"/>
              </a:rPr>
              <a:t>intake</a:t>
            </a:r>
            <a:r>
              <a:rPr lang="it-IT" sz="3600" dirty="0">
                <a:latin typeface="+mn-lt"/>
              </a:rPr>
              <a:t> calorico…</a:t>
            </a:r>
          </a:p>
        </p:txBody>
      </p:sp>
      <p:pic>
        <p:nvPicPr>
          <p:cNvPr id="6" name="Segnaposto contenuto 3">
            <a:extLst>
              <a:ext uri="{FF2B5EF4-FFF2-40B4-BE49-F238E27FC236}">
                <a16:creationId xmlns:a16="http://schemas.microsoft.com/office/drawing/2014/main" id="{15DBE4AF-8A61-8BF3-4670-12D236C6B5BD}"/>
              </a:ext>
            </a:extLst>
          </p:cNvPr>
          <p:cNvPicPr>
            <a:picLocks noChangeAspect="1"/>
          </p:cNvPicPr>
          <p:nvPr/>
        </p:nvPicPr>
        <p:blipFill>
          <a:blip r:embed="rId3"/>
          <a:srcRect l="54463"/>
          <a:stretch>
            <a:fillRect/>
          </a:stretch>
        </p:blipFill>
        <p:spPr>
          <a:xfrm>
            <a:off x="6910282" y="1578148"/>
            <a:ext cx="4299150" cy="2786051"/>
          </a:xfrm>
          <a:prstGeom prst="rect">
            <a:avLst/>
          </a:prstGeom>
        </p:spPr>
      </p:pic>
    </p:spTree>
    <p:extLst>
      <p:ext uri="{BB962C8B-B14F-4D97-AF65-F5344CB8AC3E}">
        <p14:creationId xmlns:p14="http://schemas.microsoft.com/office/powerpoint/2010/main" val="418683702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B8E133-044D-2502-4A70-2D8D1361650B}"/>
            </a:ext>
          </a:extLst>
        </p:cNvPr>
        <p:cNvGrpSpPr/>
        <p:nvPr/>
      </p:nvGrpSpPr>
      <p:grpSpPr>
        <a:xfrm>
          <a:off x="0" y="0"/>
          <a:ext cx="0" cy="0"/>
          <a:chOff x="0" y="0"/>
          <a:chExt cx="0" cy="0"/>
        </a:xfrm>
      </p:grpSpPr>
      <p:pic>
        <p:nvPicPr>
          <p:cNvPr id="2" name="Immagine 1">
            <a:extLst>
              <a:ext uri="{FF2B5EF4-FFF2-40B4-BE49-F238E27FC236}">
                <a16:creationId xmlns:a16="http://schemas.microsoft.com/office/drawing/2014/main" id="{E720C9F6-4078-D6D2-9554-166615ACB35B}"/>
              </a:ext>
            </a:extLst>
          </p:cNvPr>
          <p:cNvPicPr>
            <a:picLocks noChangeAspect="1"/>
          </p:cNvPicPr>
          <p:nvPr/>
        </p:nvPicPr>
        <p:blipFill>
          <a:blip r:embed="rId3"/>
          <a:stretch>
            <a:fillRect/>
          </a:stretch>
        </p:blipFill>
        <p:spPr>
          <a:xfrm>
            <a:off x="652388" y="3429000"/>
            <a:ext cx="9717082" cy="3278770"/>
          </a:xfrm>
          <a:prstGeom prst="rect">
            <a:avLst/>
          </a:prstGeom>
        </p:spPr>
      </p:pic>
      <p:sp>
        <p:nvSpPr>
          <p:cNvPr id="3" name="CasellaDiTesto 2">
            <a:extLst>
              <a:ext uri="{FF2B5EF4-FFF2-40B4-BE49-F238E27FC236}">
                <a16:creationId xmlns:a16="http://schemas.microsoft.com/office/drawing/2014/main" id="{FABB0D3C-1B60-ECD7-B898-4B99A006A4B3}"/>
              </a:ext>
            </a:extLst>
          </p:cNvPr>
          <p:cNvSpPr txBox="1"/>
          <p:nvPr/>
        </p:nvSpPr>
        <p:spPr>
          <a:xfrm>
            <a:off x="996975" y="2110611"/>
            <a:ext cx="5772806" cy="1077218"/>
          </a:xfrm>
          <a:prstGeom prst="rect">
            <a:avLst/>
          </a:prstGeom>
          <a:noFill/>
        </p:spPr>
        <p:txBody>
          <a:bodyPr wrap="square" rtlCol="0">
            <a:spAutoFit/>
          </a:bodyPr>
          <a:lstStyle/>
          <a:p>
            <a:pPr algn="ctr"/>
            <a:r>
              <a:rPr lang="it-IT" sz="3200" b="1" dirty="0" err="1">
                <a:solidFill>
                  <a:srgbClr val="FF0000"/>
                </a:solidFill>
              </a:rPr>
              <a:t>Retatrutide</a:t>
            </a:r>
            <a:r>
              <a:rPr lang="it-IT" sz="3200" b="1" dirty="0">
                <a:solidFill>
                  <a:srgbClr val="FF0000"/>
                </a:solidFill>
              </a:rPr>
              <a:t>: </a:t>
            </a:r>
            <a:r>
              <a:rPr lang="it-IT" sz="3200" dirty="0"/>
              <a:t>migliora rapporto massa magra/massa grassa</a:t>
            </a:r>
          </a:p>
        </p:txBody>
      </p:sp>
      <p:grpSp>
        <p:nvGrpSpPr>
          <p:cNvPr id="7" name="Gruppo 6">
            <a:extLst>
              <a:ext uri="{FF2B5EF4-FFF2-40B4-BE49-F238E27FC236}">
                <a16:creationId xmlns:a16="http://schemas.microsoft.com/office/drawing/2014/main" id="{13DDF435-EEC4-1D01-E486-E1EF5A98C152}"/>
              </a:ext>
            </a:extLst>
          </p:cNvPr>
          <p:cNvGrpSpPr/>
          <p:nvPr/>
        </p:nvGrpSpPr>
        <p:grpSpPr>
          <a:xfrm>
            <a:off x="8001006" y="1314716"/>
            <a:ext cx="3977000" cy="2669009"/>
            <a:chOff x="6620720" y="347580"/>
            <a:chExt cx="3977000" cy="2669009"/>
          </a:xfrm>
        </p:grpSpPr>
        <p:pic>
          <p:nvPicPr>
            <p:cNvPr id="4" name="Immagine 3">
              <a:extLst>
                <a:ext uri="{FF2B5EF4-FFF2-40B4-BE49-F238E27FC236}">
                  <a16:creationId xmlns:a16="http://schemas.microsoft.com/office/drawing/2014/main" id="{12F6D419-E482-3122-0CAE-205A64DE36B7}"/>
                </a:ext>
              </a:extLst>
            </p:cNvPr>
            <p:cNvPicPr>
              <a:picLocks noChangeAspect="1"/>
            </p:cNvPicPr>
            <p:nvPr/>
          </p:nvPicPr>
          <p:blipFill>
            <a:blip r:embed="rId4"/>
            <a:stretch>
              <a:fillRect/>
            </a:stretch>
          </p:blipFill>
          <p:spPr>
            <a:xfrm>
              <a:off x="6620720" y="347580"/>
              <a:ext cx="3977000" cy="2669009"/>
            </a:xfrm>
            <a:prstGeom prst="rect">
              <a:avLst/>
            </a:prstGeom>
          </p:spPr>
        </p:pic>
        <p:sp>
          <p:nvSpPr>
            <p:cNvPr id="5" name="Rettangolo 4">
              <a:extLst>
                <a:ext uri="{FF2B5EF4-FFF2-40B4-BE49-F238E27FC236}">
                  <a16:creationId xmlns:a16="http://schemas.microsoft.com/office/drawing/2014/main" id="{F9638B39-B509-2371-FAEF-6DDC5C4F1090}"/>
                </a:ext>
              </a:extLst>
            </p:cNvPr>
            <p:cNvSpPr/>
            <p:nvPr/>
          </p:nvSpPr>
          <p:spPr>
            <a:xfrm>
              <a:off x="9931076" y="968684"/>
              <a:ext cx="544011" cy="1909141"/>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ln w="57150"/>
                <a:solidFill>
                  <a:schemeClr val="tx1"/>
                </a:solidFill>
                <a:effectLst>
                  <a:outerShdw blurRad="38100" dist="19050" dir="2700000" algn="tl" rotWithShape="0">
                    <a:schemeClr val="dk1">
                      <a:alpha val="40000"/>
                    </a:schemeClr>
                  </a:outerShdw>
                </a:effectLst>
              </a:endParaRPr>
            </a:p>
          </p:txBody>
        </p:sp>
      </p:grpSp>
      <p:pic>
        <p:nvPicPr>
          <p:cNvPr id="6" name="Immagine 5">
            <a:extLst>
              <a:ext uri="{FF2B5EF4-FFF2-40B4-BE49-F238E27FC236}">
                <a16:creationId xmlns:a16="http://schemas.microsoft.com/office/drawing/2014/main" id="{B2B2746F-93F3-A7CA-9F1D-FBCC883B534E}"/>
              </a:ext>
            </a:extLst>
          </p:cNvPr>
          <p:cNvPicPr>
            <a:picLocks noChangeAspect="1"/>
          </p:cNvPicPr>
          <p:nvPr/>
        </p:nvPicPr>
        <p:blipFill>
          <a:blip r:embed="rId5"/>
          <a:stretch>
            <a:fillRect/>
          </a:stretch>
        </p:blipFill>
        <p:spPr>
          <a:xfrm>
            <a:off x="7520166" y="4187443"/>
            <a:ext cx="4457840" cy="445784"/>
          </a:xfrm>
          <a:prstGeom prst="rect">
            <a:avLst/>
          </a:prstGeom>
        </p:spPr>
      </p:pic>
    </p:spTree>
    <p:extLst>
      <p:ext uri="{BB962C8B-B14F-4D97-AF65-F5344CB8AC3E}">
        <p14:creationId xmlns:p14="http://schemas.microsoft.com/office/powerpoint/2010/main" val="183885047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2D10B1-B38F-C202-A6AE-AC901AA5762B}"/>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757654BF-CEB6-78BE-7927-BE19CABB60BA}"/>
              </a:ext>
            </a:extLst>
          </p:cNvPr>
          <p:cNvSpPr txBox="1">
            <a:spLocks/>
          </p:cNvSpPr>
          <p:nvPr/>
        </p:nvSpPr>
        <p:spPr>
          <a:xfrm>
            <a:off x="135038" y="1519237"/>
            <a:ext cx="11921924"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3200" b="1" dirty="0" err="1">
                <a:solidFill>
                  <a:srgbClr val="FF0000"/>
                </a:solidFill>
              </a:rPr>
              <a:t>Retatrutide</a:t>
            </a:r>
            <a:r>
              <a:rPr lang="it-IT" sz="3200" b="1" dirty="0">
                <a:solidFill>
                  <a:srgbClr val="FF0000"/>
                </a:solidFill>
              </a:rPr>
              <a:t>: </a:t>
            </a:r>
            <a:r>
              <a:rPr lang="it-IT" sz="3200" dirty="0"/>
              <a:t>pazienti che raggiungono il target di WL</a:t>
            </a:r>
          </a:p>
        </p:txBody>
      </p:sp>
      <p:pic>
        <p:nvPicPr>
          <p:cNvPr id="3" name="Segnaposto contenuto 4">
            <a:extLst>
              <a:ext uri="{FF2B5EF4-FFF2-40B4-BE49-F238E27FC236}">
                <a16:creationId xmlns:a16="http://schemas.microsoft.com/office/drawing/2014/main" id="{02AD6A81-C839-7688-F1A1-AB09F466104C}"/>
              </a:ext>
            </a:extLst>
          </p:cNvPr>
          <p:cNvPicPr>
            <a:picLocks noChangeAspect="1"/>
          </p:cNvPicPr>
          <p:nvPr/>
        </p:nvPicPr>
        <p:blipFill>
          <a:blip r:embed="rId3"/>
          <a:stretch>
            <a:fillRect/>
          </a:stretch>
        </p:blipFill>
        <p:spPr>
          <a:xfrm>
            <a:off x="1574800" y="2844800"/>
            <a:ext cx="9042400" cy="4013200"/>
          </a:xfrm>
          <a:prstGeom prst="rect">
            <a:avLst/>
          </a:prstGeom>
        </p:spPr>
      </p:pic>
    </p:spTree>
    <p:extLst>
      <p:ext uri="{BB962C8B-B14F-4D97-AF65-F5344CB8AC3E}">
        <p14:creationId xmlns:p14="http://schemas.microsoft.com/office/powerpoint/2010/main" val="341916735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89E075-58B1-7FAB-6127-93DA16E4B772}"/>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6A72FA48-B8A2-7F06-F912-31171A0593E2}"/>
              </a:ext>
            </a:extLst>
          </p:cNvPr>
          <p:cNvSpPr txBox="1">
            <a:spLocks/>
          </p:cNvSpPr>
          <p:nvPr/>
        </p:nvSpPr>
        <p:spPr>
          <a:xfrm>
            <a:off x="3349006" y="1473980"/>
            <a:ext cx="5493988" cy="23625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3200" b="1" dirty="0">
                <a:solidFill>
                  <a:srgbClr val="FF0000"/>
                </a:solidFill>
                <a:latin typeface="+mn-lt"/>
              </a:rPr>
              <a:t>Eventi avversi di</a:t>
            </a:r>
            <a:r>
              <a:rPr lang="it-IT" sz="3200" b="1" dirty="0">
                <a:latin typeface="+mn-lt"/>
              </a:rPr>
              <a:t> </a:t>
            </a:r>
            <a:r>
              <a:rPr lang="it-IT" sz="3200" b="1" dirty="0" err="1">
                <a:solidFill>
                  <a:srgbClr val="FF0000"/>
                </a:solidFill>
                <a:latin typeface="+mn-lt"/>
              </a:rPr>
              <a:t>Retatrutide</a:t>
            </a:r>
            <a:endParaRPr lang="it-IT" sz="3200" dirty="0">
              <a:latin typeface="+mn-lt"/>
            </a:endParaRPr>
          </a:p>
        </p:txBody>
      </p:sp>
      <p:pic>
        <p:nvPicPr>
          <p:cNvPr id="3" name="Immagine 2">
            <a:extLst>
              <a:ext uri="{FF2B5EF4-FFF2-40B4-BE49-F238E27FC236}">
                <a16:creationId xmlns:a16="http://schemas.microsoft.com/office/drawing/2014/main" id="{E79634A0-184C-30E7-15DE-465456BD11D4}"/>
              </a:ext>
            </a:extLst>
          </p:cNvPr>
          <p:cNvPicPr>
            <a:picLocks noChangeAspect="1"/>
          </p:cNvPicPr>
          <p:nvPr/>
        </p:nvPicPr>
        <p:blipFill>
          <a:blip r:embed="rId3"/>
          <a:stretch>
            <a:fillRect/>
          </a:stretch>
        </p:blipFill>
        <p:spPr>
          <a:xfrm>
            <a:off x="23524" y="2342079"/>
            <a:ext cx="12168480" cy="1498221"/>
          </a:xfrm>
          <a:prstGeom prst="rect">
            <a:avLst/>
          </a:prstGeom>
        </p:spPr>
      </p:pic>
      <p:pic>
        <p:nvPicPr>
          <p:cNvPr id="4" name="Immagine 3">
            <a:extLst>
              <a:ext uri="{FF2B5EF4-FFF2-40B4-BE49-F238E27FC236}">
                <a16:creationId xmlns:a16="http://schemas.microsoft.com/office/drawing/2014/main" id="{6B37C129-2229-BE81-568B-BD8EC41D1D77}"/>
              </a:ext>
            </a:extLst>
          </p:cNvPr>
          <p:cNvPicPr>
            <a:picLocks noChangeAspect="1"/>
          </p:cNvPicPr>
          <p:nvPr/>
        </p:nvPicPr>
        <p:blipFill>
          <a:blip r:embed="rId4"/>
          <a:stretch>
            <a:fillRect/>
          </a:stretch>
        </p:blipFill>
        <p:spPr>
          <a:xfrm>
            <a:off x="23520" y="3916372"/>
            <a:ext cx="12168480" cy="2941628"/>
          </a:xfrm>
          <a:prstGeom prst="rect">
            <a:avLst/>
          </a:prstGeom>
        </p:spPr>
      </p:pic>
      <p:sp>
        <p:nvSpPr>
          <p:cNvPr id="5" name="Rettangolo 4">
            <a:extLst>
              <a:ext uri="{FF2B5EF4-FFF2-40B4-BE49-F238E27FC236}">
                <a16:creationId xmlns:a16="http://schemas.microsoft.com/office/drawing/2014/main" id="{1B2FC904-9F41-13BF-44DA-E5E8604D8651}"/>
              </a:ext>
            </a:extLst>
          </p:cNvPr>
          <p:cNvSpPr/>
          <p:nvPr/>
        </p:nvSpPr>
        <p:spPr>
          <a:xfrm>
            <a:off x="283564" y="4329357"/>
            <a:ext cx="11827411" cy="341029"/>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ln w="57150"/>
              <a:solidFill>
                <a:schemeClr val="tx1"/>
              </a:solidFill>
              <a:effectLst>
                <a:outerShdw blurRad="38100" dist="19050" dir="2700000" algn="tl" rotWithShape="0">
                  <a:schemeClr val="dk1">
                    <a:alpha val="40000"/>
                  </a:schemeClr>
                </a:outerShdw>
              </a:effectLst>
            </a:endParaRPr>
          </a:p>
        </p:txBody>
      </p:sp>
      <p:sp>
        <p:nvSpPr>
          <p:cNvPr id="6" name="Rettangolo 5">
            <a:extLst>
              <a:ext uri="{FF2B5EF4-FFF2-40B4-BE49-F238E27FC236}">
                <a16:creationId xmlns:a16="http://schemas.microsoft.com/office/drawing/2014/main" id="{C65FC5D5-F212-B2D9-38F2-51D2218D60B7}"/>
              </a:ext>
            </a:extLst>
          </p:cNvPr>
          <p:cNvSpPr/>
          <p:nvPr/>
        </p:nvSpPr>
        <p:spPr>
          <a:xfrm>
            <a:off x="283564" y="4890915"/>
            <a:ext cx="11827411" cy="1098986"/>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ln w="5715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421630308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D12910-2CA0-DD1F-DEE0-822644D3F9FB}"/>
            </a:ext>
          </a:extLst>
        </p:cNvPr>
        <p:cNvGrpSpPr/>
        <p:nvPr/>
      </p:nvGrpSpPr>
      <p:grpSpPr>
        <a:xfrm>
          <a:off x="0" y="0"/>
          <a:ext cx="0" cy="0"/>
          <a:chOff x="0" y="0"/>
          <a:chExt cx="0" cy="0"/>
        </a:xfrm>
      </p:grpSpPr>
      <p:pic>
        <p:nvPicPr>
          <p:cNvPr id="2" name="Immagine 1">
            <a:extLst>
              <a:ext uri="{FF2B5EF4-FFF2-40B4-BE49-F238E27FC236}">
                <a16:creationId xmlns:a16="http://schemas.microsoft.com/office/drawing/2014/main" id="{BB0E84A9-5499-FE6C-986D-0C45E4F154B6}"/>
              </a:ext>
            </a:extLst>
          </p:cNvPr>
          <p:cNvPicPr>
            <a:picLocks noChangeAspect="1"/>
          </p:cNvPicPr>
          <p:nvPr/>
        </p:nvPicPr>
        <p:blipFill>
          <a:blip r:embed="rId2"/>
          <a:stretch>
            <a:fillRect/>
          </a:stretch>
        </p:blipFill>
        <p:spPr>
          <a:xfrm>
            <a:off x="838675" y="1313942"/>
            <a:ext cx="10514650" cy="5241048"/>
          </a:xfrm>
          <a:prstGeom prst="rect">
            <a:avLst/>
          </a:prstGeom>
        </p:spPr>
      </p:pic>
      <p:sp>
        <p:nvSpPr>
          <p:cNvPr id="5" name="CasellaDiTesto 4">
            <a:extLst>
              <a:ext uri="{FF2B5EF4-FFF2-40B4-BE49-F238E27FC236}">
                <a16:creationId xmlns:a16="http://schemas.microsoft.com/office/drawing/2014/main" id="{0C0523EF-6F4E-8569-C95F-EBDECEC1FA6D}"/>
              </a:ext>
            </a:extLst>
          </p:cNvPr>
          <p:cNvSpPr txBox="1"/>
          <p:nvPr/>
        </p:nvSpPr>
        <p:spPr>
          <a:xfrm>
            <a:off x="1404257" y="4550229"/>
            <a:ext cx="1492716" cy="369332"/>
          </a:xfrm>
          <a:prstGeom prst="rect">
            <a:avLst/>
          </a:prstGeom>
          <a:noFill/>
        </p:spPr>
        <p:txBody>
          <a:bodyPr wrap="none" rtlCol="0">
            <a:spAutoFit/>
          </a:bodyPr>
          <a:lstStyle/>
          <a:p>
            <a:r>
              <a:rPr lang="it-IT" b="1" dirty="0">
                <a:solidFill>
                  <a:srgbClr val="FF0000"/>
                </a:solidFill>
                <a:ea typeface="Calibri" panose="020F0502020204030204" pitchFamily="34" charset="0"/>
                <a:cs typeface="Calibri" panose="020F0502020204030204" pitchFamily="34" charset="0"/>
              </a:rPr>
              <a:t>semaglutide</a:t>
            </a:r>
            <a:endParaRPr lang="it-IT" dirty="0"/>
          </a:p>
        </p:txBody>
      </p:sp>
      <p:sp>
        <p:nvSpPr>
          <p:cNvPr id="6" name="CasellaDiTesto 5">
            <a:extLst>
              <a:ext uri="{FF2B5EF4-FFF2-40B4-BE49-F238E27FC236}">
                <a16:creationId xmlns:a16="http://schemas.microsoft.com/office/drawing/2014/main" id="{3121D870-73B7-73A9-4448-31F0FC84C7B6}"/>
              </a:ext>
            </a:extLst>
          </p:cNvPr>
          <p:cNvSpPr txBox="1"/>
          <p:nvPr/>
        </p:nvSpPr>
        <p:spPr>
          <a:xfrm>
            <a:off x="4118128" y="4550229"/>
            <a:ext cx="1447448" cy="369332"/>
          </a:xfrm>
          <a:prstGeom prst="rect">
            <a:avLst/>
          </a:prstGeom>
          <a:noFill/>
        </p:spPr>
        <p:txBody>
          <a:bodyPr wrap="none" rtlCol="0">
            <a:spAutoFit/>
          </a:bodyPr>
          <a:lstStyle/>
          <a:p>
            <a:r>
              <a:rPr lang="it-IT" b="1" dirty="0" err="1">
                <a:solidFill>
                  <a:srgbClr val="FF0000"/>
                </a:solidFill>
                <a:ea typeface="Calibri" panose="020F0502020204030204" pitchFamily="34" charset="0"/>
                <a:cs typeface="Calibri" panose="020F0502020204030204" pitchFamily="34" charset="0"/>
              </a:rPr>
              <a:t>survodutide</a:t>
            </a:r>
            <a:endParaRPr lang="it-IT" dirty="0"/>
          </a:p>
        </p:txBody>
      </p:sp>
      <p:sp>
        <p:nvSpPr>
          <p:cNvPr id="7" name="CasellaDiTesto 6">
            <a:extLst>
              <a:ext uri="{FF2B5EF4-FFF2-40B4-BE49-F238E27FC236}">
                <a16:creationId xmlns:a16="http://schemas.microsoft.com/office/drawing/2014/main" id="{147E96CA-1CF1-E492-2C41-5DAFC7680DF6}"/>
              </a:ext>
            </a:extLst>
          </p:cNvPr>
          <p:cNvSpPr txBox="1"/>
          <p:nvPr/>
        </p:nvSpPr>
        <p:spPr>
          <a:xfrm>
            <a:off x="6785129" y="4550229"/>
            <a:ext cx="1309910" cy="369332"/>
          </a:xfrm>
          <a:prstGeom prst="rect">
            <a:avLst/>
          </a:prstGeom>
          <a:noFill/>
        </p:spPr>
        <p:txBody>
          <a:bodyPr wrap="none" rtlCol="0">
            <a:spAutoFit/>
          </a:bodyPr>
          <a:lstStyle/>
          <a:p>
            <a:r>
              <a:rPr lang="it-IT" b="1" dirty="0" err="1">
                <a:solidFill>
                  <a:srgbClr val="FF0000"/>
                </a:solidFill>
                <a:ea typeface="Calibri" panose="020F0502020204030204" pitchFamily="34" charset="0"/>
                <a:cs typeface="Calibri" panose="020F0502020204030204" pitchFamily="34" charset="0"/>
              </a:rPr>
              <a:t>tirzepatide</a:t>
            </a:r>
            <a:endParaRPr lang="it-IT" dirty="0"/>
          </a:p>
        </p:txBody>
      </p:sp>
      <p:sp>
        <p:nvSpPr>
          <p:cNvPr id="8" name="CasellaDiTesto 7">
            <a:extLst>
              <a:ext uri="{FF2B5EF4-FFF2-40B4-BE49-F238E27FC236}">
                <a16:creationId xmlns:a16="http://schemas.microsoft.com/office/drawing/2014/main" id="{2DA9331E-0670-5E3E-E4BC-7512B45A210A}"/>
              </a:ext>
            </a:extLst>
          </p:cNvPr>
          <p:cNvSpPr txBox="1"/>
          <p:nvPr/>
        </p:nvSpPr>
        <p:spPr>
          <a:xfrm>
            <a:off x="9477320" y="4550229"/>
            <a:ext cx="1310423" cy="369332"/>
          </a:xfrm>
          <a:prstGeom prst="rect">
            <a:avLst/>
          </a:prstGeom>
          <a:noFill/>
        </p:spPr>
        <p:txBody>
          <a:bodyPr wrap="none" rtlCol="0">
            <a:spAutoFit/>
          </a:bodyPr>
          <a:lstStyle/>
          <a:p>
            <a:r>
              <a:rPr lang="it-IT" b="1" dirty="0" err="1">
                <a:solidFill>
                  <a:srgbClr val="FF0000"/>
                </a:solidFill>
                <a:ea typeface="Calibri" panose="020F0502020204030204" pitchFamily="34" charset="0"/>
                <a:cs typeface="Calibri" panose="020F0502020204030204" pitchFamily="34" charset="0"/>
              </a:rPr>
              <a:t>retatrutide</a:t>
            </a:r>
            <a:endParaRPr lang="it-IT" dirty="0"/>
          </a:p>
        </p:txBody>
      </p:sp>
    </p:spTree>
    <p:extLst>
      <p:ext uri="{BB962C8B-B14F-4D97-AF65-F5344CB8AC3E}">
        <p14:creationId xmlns:p14="http://schemas.microsoft.com/office/powerpoint/2010/main" val="357980473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3B7325-713F-0BAC-F054-041ED6D7414D}"/>
            </a:ext>
          </a:extLst>
        </p:cNvPr>
        <p:cNvGrpSpPr/>
        <p:nvPr/>
      </p:nvGrpSpPr>
      <p:grpSpPr>
        <a:xfrm>
          <a:off x="0" y="0"/>
          <a:ext cx="0" cy="0"/>
          <a:chOff x="0" y="0"/>
          <a:chExt cx="0" cy="0"/>
        </a:xfrm>
      </p:grpSpPr>
      <p:pic>
        <p:nvPicPr>
          <p:cNvPr id="2" name="Immagine 1" descr="Immagine che contiene testo, schermata, diagramma, Carattere&#10;&#10;Il contenuto generato dall'IA potrebbe non essere corretto.">
            <a:extLst>
              <a:ext uri="{FF2B5EF4-FFF2-40B4-BE49-F238E27FC236}">
                <a16:creationId xmlns:a16="http://schemas.microsoft.com/office/drawing/2014/main" id="{66543C86-BC80-C68F-E639-7ED9CD05D41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0442" y="1785257"/>
            <a:ext cx="10551115" cy="4025361"/>
          </a:xfrm>
          <a:prstGeom prst="rect">
            <a:avLst/>
          </a:prstGeom>
        </p:spPr>
      </p:pic>
    </p:spTree>
    <p:extLst>
      <p:ext uri="{BB962C8B-B14F-4D97-AF65-F5344CB8AC3E}">
        <p14:creationId xmlns:p14="http://schemas.microsoft.com/office/powerpoint/2010/main" val="181607205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F7A03C-796D-5131-39E3-6E97306AFDE3}"/>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7902CACB-AF23-BEA7-9608-13B8A49CCC81}"/>
              </a:ext>
            </a:extLst>
          </p:cNvPr>
          <p:cNvSpPr txBox="1"/>
          <p:nvPr/>
        </p:nvSpPr>
        <p:spPr>
          <a:xfrm>
            <a:off x="2483921" y="3075057"/>
            <a:ext cx="7224157" cy="707886"/>
          </a:xfrm>
          <a:prstGeom prst="rect">
            <a:avLst/>
          </a:prstGeom>
          <a:noFill/>
        </p:spPr>
        <p:txBody>
          <a:bodyPr wrap="none" rtlCol="0">
            <a:spAutoFit/>
          </a:bodyPr>
          <a:lstStyle/>
          <a:p>
            <a:r>
              <a:rPr lang="it-IT" sz="4000" b="1" i="1" dirty="0">
                <a:solidFill>
                  <a:schemeClr val="accent5">
                    <a:lumMod val="60000"/>
                    <a:lumOff val="40000"/>
                  </a:schemeClr>
                </a:solidFill>
              </a:rPr>
              <a:t>Grazie per la vostra attenzione</a:t>
            </a:r>
          </a:p>
        </p:txBody>
      </p:sp>
    </p:spTree>
    <p:extLst>
      <p:ext uri="{BB962C8B-B14F-4D97-AF65-F5344CB8AC3E}">
        <p14:creationId xmlns:p14="http://schemas.microsoft.com/office/powerpoint/2010/main" val="37958766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556A24-67DE-D0BB-1F75-1C76EC0F0697}"/>
            </a:ext>
          </a:extLst>
        </p:cNvPr>
        <p:cNvGrpSpPr/>
        <p:nvPr/>
      </p:nvGrpSpPr>
      <p:grpSpPr>
        <a:xfrm>
          <a:off x="0" y="0"/>
          <a:ext cx="0" cy="0"/>
          <a:chOff x="0" y="0"/>
          <a:chExt cx="0" cy="0"/>
        </a:xfrm>
      </p:grpSpPr>
      <p:pic>
        <p:nvPicPr>
          <p:cNvPr id="3" name="Immagine 2">
            <a:extLst>
              <a:ext uri="{FF2B5EF4-FFF2-40B4-BE49-F238E27FC236}">
                <a16:creationId xmlns:a16="http://schemas.microsoft.com/office/drawing/2014/main" id="{46322D6E-2775-3B1B-2B15-B27191367DD6}"/>
              </a:ext>
            </a:extLst>
          </p:cNvPr>
          <p:cNvPicPr>
            <a:picLocks noChangeAspect="1"/>
          </p:cNvPicPr>
          <p:nvPr/>
        </p:nvPicPr>
        <p:blipFill>
          <a:blip r:embed="rId3"/>
          <a:stretch>
            <a:fillRect/>
          </a:stretch>
        </p:blipFill>
        <p:spPr>
          <a:xfrm>
            <a:off x="2100074" y="1077418"/>
            <a:ext cx="7991851" cy="5693495"/>
          </a:xfrm>
          <a:prstGeom prst="rect">
            <a:avLst/>
          </a:prstGeom>
        </p:spPr>
      </p:pic>
      <p:pic>
        <p:nvPicPr>
          <p:cNvPr id="4" name="Immagine 3">
            <a:extLst>
              <a:ext uri="{FF2B5EF4-FFF2-40B4-BE49-F238E27FC236}">
                <a16:creationId xmlns:a16="http://schemas.microsoft.com/office/drawing/2014/main" id="{4CE868FA-34EC-37C2-1014-C7EF3F765352}"/>
              </a:ext>
            </a:extLst>
          </p:cNvPr>
          <p:cNvPicPr>
            <a:picLocks noChangeAspect="1"/>
          </p:cNvPicPr>
          <p:nvPr/>
        </p:nvPicPr>
        <p:blipFill>
          <a:blip r:embed="rId4"/>
          <a:stretch>
            <a:fillRect/>
          </a:stretch>
        </p:blipFill>
        <p:spPr>
          <a:xfrm>
            <a:off x="9862457" y="1211949"/>
            <a:ext cx="2154503" cy="867221"/>
          </a:xfrm>
          <a:prstGeom prst="rect">
            <a:avLst/>
          </a:prstGeom>
        </p:spPr>
      </p:pic>
    </p:spTree>
    <p:extLst>
      <p:ext uri="{BB962C8B-B14F-4D97-AF65-F5344CB8AC3E}">
        <p14:creationId xmlns:p14="http://schemas.microsoft.com/office/powerpoint/2010/main" val="522302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5C7223-AF09-157F-39C3-72AAFDC88F84}"/>
            </a:ext>
          </a:extLst>
        </p:cNvPr>
        <p:cNvGrpSpPr/>
        <p:nvPr/>
      </p:nvGrpSpPr>
      <p:grpSpPr>
        <a:xfrm>
          <a:off x="0" y="0"/>
          <a:ext cx="0" cy="0"/>
          <a:chOff x="0" y="0"/>
          <a:chExt cx="0" cy="0"/>
        </a:xfrm>
      </p:grpSpPr>
      <p:grpSp>
        <p:nvGrpSpPr>
          <p:cNvPr id="2" name="Gruppo 1">
            <a:extLst>
              <a:ext uri="{FF2B5EF4-FFF2-40B4-BE49-F238E27FC236}">
                <a16:creationId xmlns:a16="http://schemas.microsoft.com/office/drawing/2014/main" id="{3D412B39-76E3-77F9-6FAA-6777A59BB2FF}"/>
              </a:ext>
            </a:extLst>
          </p:cNvPr>
          <p:cNvGrpSpPr/>
          <p:nvPr/>
        </p:nvGrpSpPr>
        <p:grpSpPr>
          <a:xfrm>
            <a:off x="639867" y="1055978"/>
            <a:ext cx="10912266" cy="5795159"/>
            <a:chOff x="365334" y="391947"/>
            <a:chExt cx="10912266" cy="5795159"/>
          </a:xfrm>
        </p:grpSpPr>
        <p:pic>
          <p:nvPicPr>
            <p:cNvPr id="3" name="Immagine 2">
              <a:extLst>
                <a:ext uri="{FF2B5EF4-FFF2-40B4-BE49-F238E27FC236}">
                  <a16:creationId xmlns:a16="http://schemas.microsoft.com/office/drawing/2014/main" id="{0A2C673B-A4C8-EFE3-F1A3-65D5B178E7EC}"/>
                </a:ext>
              </a:extLst>
            </p:cNvPr>
            <p:cNvPicPr>
              <a:picLocks noChangeAspect="1"/>
            </p:cNvPicPr>
            <p:nvPr/>
          </p:nvPicPr>
          <p:blipFill>
            <a:blip r:embed="rId2"/>
            <a:srcRect l="6070" t="7118" r="2618"/>
            <a:stretch/>
          </p:blipFill>
          <p:spPr>
            <a:xfrm>
              <a:off x="914400" y="881741"/>
              <a:ext cx="10363200" cy="5305365"/>
            </a:xfrm>
            <a:prstGeom prst="rect">
              <a:avLst/>
            </a:prstGeom>
          </p:spPr>
        </p:pic>
        <p:pic>
          <p:nvPicPr>
            <p:cNvPr id="4" name="Picture 2">
              <a:extLst>
                <a:ext uri="{FF2B5EF4-FFF2-40B4-BE49-F238E27FC236}">
                  <a16:creationId xmlns:a16="http://schemas.microsoft.com/office/drawing/2014/main" id="{C11F0B89-3FE1-D0BF-6540-7B0DD14091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334" y="391947"/>
              <a:ext cx="2323437" cy="1743984"/>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3022786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333AAF28-3920-8D94-BB7B-064F7831D416}"/>
              </a:ext>
            </a:extLst>
          </p:cNvPr>
          <p:cNvPicPr>
            <a:picLocks noChangeAspect="1"/>
          </p:cNvPicPr>
          <p:nvPr/>
        </p:nvPicPr>
        <p:blipFill>
          <a:blip r:embed="rId2"/>
          <a:stretch>
            <a:fillRect/>
          </a:stretch>
        </p:blipFill>
        <p:spPr>
          <a:xfrm>
            <a:off x="1078549" y="1473322"/>
            <a:ext cx="10034901" cy="4608040"/>
          </a:xfrm>
          <a:prstGeom prst="rect">
            <a:avLst/>
          </a:prstGeom>
        </p:spPr>
      </p:pic>
    </p:spTree>
    <p:extLst>
      <p:ext uri="{BB962C8B-B14F-4D97-AF65-F5344CB8AC3E}">
        <p14:creationId xmlns:p14="http://schemas.microsoft.com/office/powerpoint/2010/main" val="12901916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313C6F-0064-CC77-8D7D-F446E8202276}"/>
            </a:ext>
          </a:extLst>
        </p:cNvPr>
        <p:cNvGrpSpPr/>
        <p:nvPr/>
      </p:nvGrpSpPr>
      <p:grpSpPr>
        <a:xfrm>
          <a:off x="0" y="0"/>
          <a:ext cx="0" cy="0"/>
          <a:chOff x="0" y="0"/>
          <a:chExt cx="0" cy="0"/>
        </a:xfrm>
      </p:grpSpPr>
      <p:pic>
        <p:nvPicPr>
          <p:cNvPr id="2" name="Picture 2" descr="Fig. 2">
            <a:extLst>
              <a:ext uri="{FF2B5EF4-FFF2-40B4-BE49-F238E27FC236}">
                <a16:creationId xmlns:a16="http://schemas.microsoft.com/office/drawing/2014/main" id="{E9309C6D-5A84-CDE1-2560-8B51080D6E0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04858" y="1447897"/>
            <a:ext cx="4982284" cy="4658759"/>
          </a:xfrm>
          <a:prstGeom prst="rect">
            <a:avLst/>
          </a:prstGeom>
          <a:noFill/>
          <a:extLst>
            <a:ext uri="{909E8E84-426E-40DD-AFC4-6F175D3DCCD1}">
              <a14:hiddenFill xmlns:a14="http://schemas.microsoft.com/office/drawing/2010/main">
                <a:solidFill>
                  <a:srgbClr val="FFFFFF"/>
                </a:solidFill>
              </a14:hiddenFill>
            </a:ext>
          </a:extLst>
        </p:spPr>
      </p:pic>
      <p:sp>
        <p:nvSpPr>
          <p:cNvPr id="3" name="CasellaDiTesto 2">
            <a:extLst>
              <a:ext uri="{FF2B5EF4-FFF2-40B4-BE49-F238E27FC236}">
                <a16:creationId xmlns:a16="http://schemas.microsoft.com/office/drawing/2014/main" id="{4D948079-6ED4-B93C-DD3A-19BFFBBA34A9}"/>
              </a:ext>
            </a:extLst>
          </p:cNvPr>
          <p:cNvSpPr txBox="1"/>
          <p:nvPr/>
        </p:nvSpPr>
        <p:spPr>
          <a:xfrm>
            <a:off x="141515" y="2601393"/>
            <a:ext cx="4169229" cy="3416320"/>
          </a:xfrm>
          <a:prstGeom prst="rect">
            <a:avLst/>
          </a:prstGeom>
          <a:noFill/>
        </p:spPr>
        <p:txBody>
          <a:bodyPr wrap="square" rtlCol="0">
            <a:spAutoFit/>
          </a:bodyPr>
          <a:lstStyle/>
          <a:p>
            <a:r>
              <a:rPr lang="it-IT" sz="2000" b="1" dirty="0">
                <a:solidFill>
                  <a:schemeClr val="accent5">
                    <a:lumMod val="75000"/>
                  </a:schemeClr>
                </a:solidFill>
              </a:rPr>
              <a:t>GIP</a:t>
            </a:r>
            <a:endParaRPr lang="it-IT" b="1" dirty="0">
              <a:solidFill>
                <a:schemeClr val="accent5">
                  <a:lumMod val="75000"/>
                </a:schemeClr>
              </a:solidFill>
            </a:endParaRPr>
          </a:p>
          <a:p>
            <a:endParaRPr lang="it-IT" dirty="0"/>
          </a:p>
          <a:p>
            <a:r>
              <a:rPr lang="it-IT" b="1" dirty="0"/>
              <a:t>Scoperta: </a:t>
            </a:r>
            <a:r>
              <a:rPr lang="it-IT" dirty="0"/>
              <a:t>1970’s</a:t>
            </a:r>
          </a:p>
          <a:p>
            <a:r>
              <a:rPr lang="it-IT" b="1" dirty="0"/>
              <a:t>Secreto da: </a:t>
            </a:r>
            <a:r>
              <a:rPr lang="it-IT" dirty="0"/>
              <a:t>cellule K duodenali</a:t>
            </a:r>
          </a:p>
          <a:p>
            <a:r>
              <a:rPr lang="it-IT" b="1" dirty="0"/>
              <a:t>Stimolato da: </a:t>
            </a:r>
            <a:r>
              <a:rPr lang="it-IT" dirty="0"/>
              <a:t>nutrienti nell’intestino</a:t>
            </a:r>
          </a:p>
          <a:p>
            <a:endParaRPr lang="it-IT" dirty="0"/>
          </a:p>
          <a:p>
            <a:r>
              <a:rPr lang="it-IT" dirty="0"/>
              <a:t>Il polipeptide insulinotropico glucosio-dipendente (GIP) e il peptide-1 simile al glucagone (GLP-1) potenziano la secrezione di insulina indotta dal glucosio e si ritiene pertanto che siano responsabili dell'effetto </a:t>
            </a:r>
            <a:r>
              <a:rPr lang="it-IT" dirty="0" err="1"/>
              <a:t>incretinico</a:t>
            </a:r>
            <a:r>
              <a:rPr lang="it-IT" dirty="0"/>
              <a:t>. </a:t>
            </a:r>
          </a:p>
        </p:txBody>
      </p:sp>
      <p:sp>
        <p:nvSpPr>
          <p:cNvPr id="4" name="CasellaDiTesto 3">
            <a:extLst>
              <a:ext uri="{FF2B5EF4-FFF2-40B4-BE49-F238E27FC236}">
                <a16:creationId xmlns:a16="http://schemas.microsoft.com/office/drawing/2014/main" id="{20793D41-2714-925D-5A3D-E6A74889C7D9}"/>
              </a:ext>
            </a:extLst>
          </p:cNvPr>
          <p:cNvSpPr txBox="1"/>
          <p:nvPr/>
        </p:nvSpPr>
        <p:spPr>
          <a:xfrm>
            <a:off x="8665028" y="1379408"/>
            <a:ext cx="3385457" cy="4801314"/>
          </a:xfrm>
          <a:prstGeom prst="rect">
            <a:avLst/>
          </a:prstGeom>
          <a:noFill/>
        </p:spPr>
        <p:txBody>
          <a:bodyPr wrap="square" rtlCol="0">
            <a:spAutoFit/>
          </a:bodyPr>
          <a:lstStyle/>
          <a:p>
            <a:pPr algn="r"/>
            <a:r>
              <a:rPr lang="it-IT" sz="2000" b="1" dirty="0">
                <a:solidFill>
                  <a:srgbClr val="0070C0"/>
                </a:solidFill>
              </a:rPr>
              <a:t>GLP-1</a:t>
            </a:r>
            <a:endParaRPr lang="it-IT" b="1" dirty="0">
              <a:solidFill>
                <a:srgbClr val="0070C0"/>
              </a:solidFill>
            </a:endParaRPr>
          </a:p>
          <a:p>
            <a:pPr algn="r"/>
            <a:endParaRPr lang="it-IT" dirty="0"/>
          </a:p>
          <a:p>
            <a:r>
              <a:rPr lang="it-IT" b="1" dirty="0"/>
              <a:t>Scoperta: </a:t>
            </a:r>
            <a:r>
              <a:rPr lang="it-IT" dirty="0"/>
              <a:t>1980’s</a:t>
            </a:r>
          </a:p>
          <a:p>
            <a:r>
              <a:rPr lang="it-IT" b="1" dirty="0"/>
              <a:t>Secreto da: </a:t>
            </a:r>
            <a:r>
              <a:rPr lang="it-IT" dirty="0"/>
              <a:t>ileo distale e cellule L del colon</a:t>
            </a:r>
          </a:p>
          <a:p>
            <a:r>
              <a:rPr lang="it-IT" b="1" dirty="0"/>
              <a:t>Stimolato da: </a:t>
            </a:r>
            <a:r>
              <a:rPr lang="it-IT" dirty="0"/>
              <a:t>nutrienti nell’intestino</a:t>
            </a:r>
          </a:p>
          <a:p>
            <a:endParaRPr lang="it-IT" dirty="0"/>
          </a:p>
          <a:p>
            <a:pPr algn="r"/>
            <a:r>
              <a:rPr lang="it-IT" dirty="0"/>
              <a:t>Entrambe le incretine potenziano la secrezione di insulina glucosio-dipendente e aumentano la massa delle cellule beta attraverso la regolazione della proliferazione, della </a:t>
            </a:r>
            <a:r>
              <a:rPr lang="it-IT" dirty="0" err="1"/>
              <a:t>neogenesi</a:t>
            </a:r>
            <a:r>
              <a:rPr lang="it-IT" dirty="0"/>
              <a:t> e dell'apoptosi delle cellule beta.</a:t>
            </a:r>
          </a:p>
          <a:p>
            <a:endParaRPr lang="it-IT" dirty="0"/>
          </a:p>
        </p:txBody>
      </p:sp>
      <p:pic>
        <p:nvPicPr>
          <p:cNvPr id="5" name="Immagine 4">
            <a:extLst>
              <a:ext uri="{FF2B5EF4-FFF2-40B4-BE49-F238E27FC236}">
                <a16:creationId xmlns:a16="http://schemas.microsoft.com/office/drawing/2014/main" id="{6226A138-8C4C-8F57-3164-5CB61911A46C}"/>
              </a:ext>
            </a:extLst>
          </p:cNvPr>
          <p:cNvPicPr>
            <a:picLocks noChangeAspect="1"/>
          </p:cNvPicPr>
          <p:nvPr/>
        </p:nvPicPr>
        <p:blipFill>
          <a:blip r:embed="rId4"/>
          <a:srcRect l="48337" t="92590"/>
          <a:stretch>
            <a:fillRect/>
          </a:stretch>
        </p:blipFill>
        <p:spPr>
          <a:xfrm>
            <a:off x="6433752" y="6389669"/>
            <a:ext cx="5758248" cy="468331"/>
          </a:xfrm>
          <a:prstGeom prst="rect">
            <a:avLst/>
          </a:prstGeom>
        </p:spPr>
      </p:pic>
    </p:spTree>
    <p:extLst>
      <p:ext uri="{BB962C8B-B14F-4D97-AF65-F5344CB8AC3E}">
        <p14:creationId xmlns:p14="http://schemas.microsoft.com/office/powerpoint/2010/main" val="3818023010"/>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o" ma:contentTypeID="0x010100454B8EB1F7D4C548815799738C16CD3E" ma:contentTypeVersion="16" ma:contentTypeDescription="Creare un nuovo documento." ma:contentTypeScope="" ma:versionID="b1860c07062a9c2bb567dba0b59a5813">
  <xsd:schema xmlns:xsd="http://www.w3.org/2001/XMLSchema" xmlns:xs="http://www.w3.org/2001/XMLSchema" xmlns:p="http://schemas.microsoft.com/office/2006/metadata/properties" xmlns:ns2="b934695d-6d59-47cb-9bc6-ef2744814942" xmlns:ns3="f70c1c7b-6bd2-4b23-9196-49f108f9542b" targetNamespace="http://schemas.microsoft.com/office/2006/metadata/properties" ma:root="true" ma:fieldsID="f0aa954e5c95a8a789fc5497fdf9b99d" ns2:_="" ns3:_="">
    <xsd:import namespace="b934695d-6d59-47cb-9bc6-ef2744814942"/>
    <xsd:import namespace="f70c1c7b-6bd2-4b23-9196-49f108f9542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3:SharedWithUsers" minOccurs="0"/>
                <xsd:element ref="ns3:SharedWithDetail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34695d-6d59-47cb-9bc6-ef274481494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Tag immagine" ma:readOnly="false" ma:fieldId="{5cf76f15-5ced-4ddc-b409-7134ff3c332f}" ma:taxonomyMulti="true" ma:sspId="fb33fc36-108e-4a3e-b8e4-c453ad425a73"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70c1c7b-6bd2-4b23-9196-49f108f9542b"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372d58c8-bed2-4bd1-a16a-deab8ffe68a7}" ma:internalName="TaxCatchAll" ma:showField="CatchAllData" ma:web="f70c1c7b-6bd2-4b23-9196-49f108f9542b">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Condiviso con dettagli"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f70c1c7b-6bd2-4b23-9196-49f108f9542b" xsi:nil="true"/>
    <lcf76f155ced4ddcb4097134ff3c332f xmlns="b934695d-6d59-47cb-9bc6-ef274481494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C2A5F276-347A-4CE9-9759-263CDFEA0A60}">
  <ds:schemaRefs>
    <ds:schemaRef ds:uri="http://schemas.microsoft.com/sharepoint/v3/contenttype/forms"/>
  </ds:schemaRefs>
</ds:datastoreItem>
</file>

<file path=customXml/itemProps2.xml><?xml version="1.0" encoding="utf-8"?>
<ds:datastoreItem xmlns:ds="http://schemas.openxmlformats.org/officeDocument/2006/customXml" ds:itemID="{754E914B-182C-4A35-88D3-F71A6210771B}"/>
</file>

<file path=customXml/itemProps3.xml><?xml version="1.0" encoding="utf-8"?>
<ds:datastoreItem xmlns:ds="http://schemas.openxmlformats.org/officeDocument/2006/customXml" ds:itemID="{CF76175B-B823-4942-9C32-269F00B9EC09}">
  <ds:schemaRefs>
    <ds:schemaRef ds:uri="http://purl.org/dc/dcmitype/"/>
    <ds:schemaRef ds:uri="http://purl.org/dc/elements/1.1/"/>
    <ds:schemaRef ds:uri="http://purl.org/dc/terms/"/>
    <ds:schemaRef ds:uri="http://schemas.microsoft.com/office/2006/documentManagement/types"/>
    <ds:schemaRef ds:uri="http://www.w3.org/XML/1998/namespace"/>
    <ds:schemaRef ds:uri="b934695d-6d59-47cb-9bc6-ef2744814942"/>
    <ds:schemaRef ds:uri="f70c1c7b-6bd2-4b23-9196-49f108f9542b"/>
    <ds:schemaRef ds:uri="http://schemas.microsoft.com/office/infopath/2007/PartnerControls"/>
    <ds:schemaRef ds:uri="http://schemas.openxmlformats.org/package/2006/metadata/core-propertie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10659</TotalTime>
  <Words>2482</Words>
  <Application>Microsoft Office PowerPoint</Application>
  <PresentationFormat>Widescreen</PresentationFormat>
  <Paragraphs>174</Paragraphs>
  <Slides>56</Slides>
  <Notes>31</Notes>
  <HiddenSlides>0</HiddenSlides>
  <MMClips>0</MMClips>
  <ScaleCrop>false</ScaleCrop>
  <HeadingPairs>
    <vt:vector size="6" baseType="variant">
      <vt:variant>
        <vt:lpstr>Caratteri utilizzati</vt:lpstr>
      </vt:variant>
      <vt:variant>
        <vt:i4>9</vt:i4>
      </vt:variant>
      <vt:variant>
        <vt:lpstr>Tema</vt:lpstr>
      </vt:variant>
      <vt:variant>
        <vt:i4>1</vt:i4>
      </vt:variant>
      <vt:variant>
        <vt:lpstr>Titoli diapositive</vt:lpstr>
      </vt:variant>
      <vt:variant>
        <vt:i4>56</vt:i4>
      </vt:variant>
    </vt:vector>
  </HeadingPairs>
  <TitlesOfParts>
    <vt:vector size="66" baseType="lpstr">
      <vt:lpstr>Aptos</vt:lpstr>
      <vt:lpstr>Arial</vt:lpstr>
      <vt:lpstr>BlinkMacSystemFont</vt:lpstr>
      <vt:lpstr>Calibri</vt:lpstr>
      <vt:lpstr>Calibri Light</vt:lpstr>
      <vt:lpstr>OTNEJMQuadraat</vt:lpstr>
      <vt:lpstr>Roboto</vt:lpstr>
      <vt:lpstr>Times New Roman</vt:lpstr>
      <vt:lpstr>Wingdings</vt:lpstr>
      <vt:lpstr>Tema di Office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Annarita Accardi</dc:creator>
  <cp:lastModifiedBy>visio</cp:lastModifiedBy>
  <cp:revision>87</cp:revision>
  <dcterms:created xsi:type="dcterms:W3CDTF">2025-02-03T13:31:41Z</dcterms:created>
  <dcterms:modified xsi:type="dcterms:W3CDTF">2026-04-18T05:48:07Z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0x010100454B8EB1F7D4C548815799738C16CD3E</vt:lpwstr>
  </property>
  <property fmtid="{D5CDD505-2E9C-101B-9397-08002B2CF9AE}" pid="3" name="MediaServiceImageTags">
    <vt:lpwstr/>
  </property>
</Properties>
</file>